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00" r:id="rId2"/>
    <p:sldId id="257" r:id="rId3"/>
    <p:sldId id="322" r:id="rId4"/>
    <p:sldId id="323" r:id="rId5"/>
    <p:sldId id="324" r:id="rId6"/>
    <p:sldId id="325" r:id="rId7"/>
    <p:sldId id="355" r:id="rId8"/>
    <p:sldId id="326" r:id="rId9"/>
    <p:sldId id="327" r:id="rId10"/>
    <p:sldId id="330" r:id="rId11"/>
    <p:sldId id="332" r:id="rId12"/>
    <p:sldId id="347" r:id="rId13"/>
    <p:sldId id="334" r:id="rId14"/>
    <p:sldId id="333" r:id="rId15"/>
    <p:sldId id="348" r:id="rId16"/>
    <p:sldId id="350" r:id="rId17"/>
    <p:sldId id="353" r:id="rId18"/>
    <p:sldId id="354" r:id="rId19"/>
    <p:sldId id="340" r:id="rId20"/>
    <p:sldId id="342" r:id="rId21"/>
    <p:sldId id="351" r:id="rId22"/>
    <p:sldId id="343" r:id="rId23"/>
    <p:sldId id="352" r:id="rId24"/>
    <p:sldId id="344" r:id="rId25"/>
    <p:sldId id="346" r:id="rId26"/>
    <p:sldId id="345" r:id="rId27"/>
    <p:sldId id="29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CFC539-6A61-42AE-9DFC-78F0D6D740D0}" v="696" dt="2022-03-18T09:40:55.1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6327"/>
  </p:normalViewPr>
  <p:slideViewPr>
    <p:cSldViewPr snapToGrid="0" snapToObjects="1">
      <p:cViewPr>
        <p:scale>
          <a:sx n="87" d="100"/>
          <a:sy n="87" d="100"/>
        </p:scale>
        <p:origin x="403" y="77"/>
      </p:cViewPr>
      <p:guideLst/>
    </p:cSldViewPr>
  </p:slideViewPr>
  <p:notesTextViewPr>
    <p:cViewPr>
      <p:scale>
        <a:sx n="1" d="1"/>
        <a:sy n="1" d="1"/>
      </p:scale>
      <p:origin x="0" y="0"/>
    </p:cViewPr>
  </p:notesTextViewPr>
  <p:sorterViewPr>
    <p:cViewPr varScale="1">
      <p:scale>
        <a:sx n="1" d="1"/>
        <a:sy n="1" d="1"/>
      </p:scale>
      <p:origin x="0" y="-5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01F69-8868-8245-9546-2ABE94827BA3}" type="datetimeFigureOut">
              <a:rPr lang="en-US" smtClean="0"/>
              <a:t>3/31/2022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E2BBD-09CC-654D-9548-0FE44431618C}" type="slidenum">
              <a:rPr lang="en-US" smtClean="0"/>
              <a:t>‹#›</a:t>
            </a:fld>
            <a:endParaRPr lang="en-US"/>
          </a:p>
        </p:txBody>
      </p:sp>
    </p:spTree>
    <p:extLst>
      <p:ext uri="{BB962C8B-B14F-4D97-AF65-F5344CB8AC3E}">
        <p14:creationId xmlns:p14="http://schemas.microsoft.com/office/powerpoint/2010/main" val="102523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8939CE-3515-BF4B-9838-0C17E6B3BD00}" type="slidenum">
              <a:rPr lang="en-US" smtClean="0"/>
              <a:t>1</a:t>
            </a:fld>
            <a:endParaRPr lang="en-US"/>
          </a:p>
        </p:txBody>
      </p:sp>
    </p:spTree>
    <p:extLst>
      <p:ext uri="{BB962C8B-B14F-4D97-AF65-F5344CB8AC3E}">
        <p14:creationId xmlns:p14="http://schemas.microsoft.com/office/powerpoint/2010/main" val="3389874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8A30-73C7-D143-931E-587B17FC95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62B9D-B300-0144-B283-46C9560BD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70CA2B-E6D3-FD45-9028-CC3A00AF6576}"/>
              </a:ext>
            </a:extLst>
          </p:cNvPr>
          <p:cNvSpPr>
            <a:spLocks noGrp="1"/>
          </p:cNvSpPr>
          <p:nvPr>
            <p:ph type="dt" sz="half" idx="10"/>
          </p:nvPr>
        </p:nvSpPr>
        <p:spPr/>
        <p:txBody>
          <a:bodyPr/>
          <a:lstStyle/>
          <a:p>
            <a:fld id="{C410D571-E769-D24E-B563-5B3FE2AD8F50}" type="datetimeFigureOut">
              <a:rPr lang="en-US" smtClean="0"/>
              <a:t>3/31/2022</a:t>
            </a:fld>
            <a:endParaRPr lang="en-US"/>
          </a:p>
        </p:txBody>
      </p:sp>
      <p:sp>
        <p:nvSpPr>
          <p:cNvPr id="5" name="Footer Placeholder 4">
            <a:extLst>
              <a:ext uri="{FF2B5EF4-FFF2-40B4-BE49-F238E27FC236}">
                <a16:creationId xmlns:a16="http://schemas.microsoft.com/office/drawing/2014/main" id="{326F07DB-42C0-F74F-AA8B-B9E445774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15D19-D281-0D4B-B888-F59B10F7FC6A}"/>
              </a:ext>
            </a:extLst>
          </p:cNvPr>
          <p:cNvSpPr>
            <a:spLocks noGrp="1"/>
          </p:cNvSpPr>
          <p:nvPr>
            <p:ph type="sldNum" sz="quarter" idx="12"/>
          </p:nvPr>
        </p:nvSpPr>
        <p:spPr/>
        <p:txBody>
          <a:bodyPr/>
          <a:lstStyle/>
          <a:p>
            <a:fld id="{DA3D9158-1CBD-CD40-8649-0132E4D3C2E4}" type="slidenum">
              <a:rPr lang="en-US" smtClean="0"/>
              <a:t>‹#›</a:t>
            </a:fld>
            <a:endParaRPr lang="en-US"/>
          </a:p>
        </p:txBody>
      </p:sp>
    </p:spTree>
    <p:extLst>
      <p:ext uri="{BB962C8B-B14F-4D97-AF65-F5344CB8AC3E}">
        <p14:creationId xmlns:p14="http://schemas.microsoft.com/office/powerpoint/2010/main" val="2590478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E0A3-4398-7543-BD41-94E6946A36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710A3-1A4E-594F-A3EB-2E7BA04DA9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F88C29-75F2-9242-90B4-D5D6E6FC33B4}"/>
              </a:ext>
            </a:extLst>
          </p:cNvPr>
          <p:cNvSpPr>
            <a:spLocks noGrp="1"/>
          </p:cNvSpPr>
          <p:nvPr>
            <p:ph type="dt" sz="half" idx="10"/>
          </p:nvPr>
        </p:nvSpPr>
        <p:spPr/>
        <p:txBody>
          <a:bodyPr/>
          <a:lstStyle/>
          <a:p>
            <a:fld id="{C410D571-E769-D24E-B563-5B3FE2AD8F50}" type="datetimeFigureOut">
              <a:rPr lang="en-US" smtClean="0"/>
              <a:t>3/31/2022</a:t>
            </a:fld>
            <a:endParaRPr lang="en-US"/>
          </a:p>
        </p:txBody>
      </p:sp>
      <p:sp>
        <p:nvSpPr>
          <p:cNvPr id="5" name="Footer Placeholder 4">
            <a:extLst>
              <a:ext uri="{FF2B5EF4-FFF2-40B4-BE49-F238E27FC236}">
                <a16:creationId xmlns:a16="http://schemas.microsoft.com/office/drawing/2014/main" id="{4AAF64B7-EB4A-4042-B586-52D7EDB74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B9312-914E-7341-B6CF-E270487D92AA}"/>
              </a:ext>
            </a:extLst>
          </p:cNvPr>
          <p:cNvSpPr>
            <a:spLocks noGrp="1"/>
          </p:cNvSpPr>
          <p:nvPr>
            <p:ph type="sldNum" sz="quarter" idx="12"/>
          </p:nvPr>
        </p:nvSpPr>
        <p:spPr/>
        <p:txBody>
          <a:bodyPr/>
          <a:lstStyle/>
          <a:p>
            <a:fld id="{DA3D9158-1CBD-CD40-8649-0132E4D3C2E4}" type="slidenum">
              <a:rPr lang="en-US" smtClean="0"/>
              <a:t>‹#›</a:t>
            </a:fld>
            <a:endParaRPr lang="en-US"/>
          </a:p>
        </p:txBody>
      </p:sp>
    </p:spTree>
    <p:extLst>
      <p:ext uri="{BB962C8B-B14F-4D97-AF65-F5344CB8AC3E}">
        <p14:creationId xmlns:p14="http://schemas.microsoft.com/office/powerpoint/2010/main" val="102585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610CA-4F1B-C04A-9F23-DFE519ACB0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D331AB-0250-6E48-9C92-775A6163AD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A86BA-6F26-AE4E-B844-E9E08F31FFDB}"/>
              </a:ext>
            </a:extLst>
          </p:cNvPr>
          <p:cNvSpPr>
            <a:spLocks noGrp="1"/>
          </p:cNvSpPr>
          <p:nvPr>
            <p:ph type="dt" sz="half" idx="10"/>
          </p:nvPr>
        </p:nvSpPr>
        <p:spPr/>
        <p:txBody>
          <a:bodyPr/>
          <a:lstStyle/>
          <a:p>
            <a:fld id="{C410D571-E769-D24E-B563-5B3FE2AD8F50}" type="datetimeFigureOut">
              <a:rPr lang="en-US" smtClean="0"/>
              <a:t>3/31/2022</a:t>
            </a:fld>
            <a:endParaRPr lang="en-US"/>
          </a:p>
        </p:txBody>
      </p:sp>
      <p:sp>
        <p:nvSpPr>
          <p:cNvPr id="5" name="Footer Placeholder 4">
            <a:extLst>
              <a:ext uri="{FF2B5EF4-FFF2-40B4-BE49-F238E27FC236}">
                <a16:creationId xmlns:a16="http://schemas.microsoft.com/office/drawing/2014/main" id="{BF4671E4-6049-4C4C-9141-DD4659C6E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EA6A5-6525-6B4C-9425-FD6C7CD8F47D}"/>
              </a:ext>
            </a:extLst>
          </p:cNvPr>
          <p:cNvSpPr>
            <a:spLocks noGrp="1"/>
          </p:cNvSpPr>
          <p:nvPr>
            <p:ph type="sldNum" sz="quarter" idx="12"/>
          </p:nvPr>
        </p:nvSpPr>
        <p:spPr/>
        <p:txBody>
          <a:bodyPr/>
          <a:lstStyle/>
          <a:p>
            <a:fld id="{DA3D9158-1CBD-CD40-8649-0132E4D3C2E4}" type="slidenum">
              <a:rPr lang="en-US" smtClean="0"/>
              <a:t>‹#›</a:t>
            </a:fld>
            <a:endParaRPr lang="en-US"/>
          </a:p>
        </p:txBody>
      </p:sp>
    </p:spTree>
    <p:extLst>
      <p:ext uri="{BB962C8B-B14F-4D97-AF65-F5344CB8AC3E}">
        <p14:creationId xmlns:p14="http://schemas.microsoft.com/office/powerpoint/2010/main" val="158361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575B-46EA-EC43-8547-E9F0D37A8F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E7E44-4D8C-0E48-8543-A1D3863472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9C2FC-0A00-084F-88CF-11463CA73F6E}"/>
              </a:ext>
            </a:extLst>
          </p:cNvPr>
          <p:cNvSpPr>
            <a:spLocks noGrp="1"/>
          </p:cNvSpPr>
          <p:nvPr>
            <p:ph type="dt" sz="half" idx="10"/>
          </p:nvPr>
        </p:nvSpPr>
        <p:spPr/>
        <p:txBody>
          <a:bodyPr/>
          <a:lstStyle/>
          <a:p>
            <a:fld id="{C410D571-E769-D24E-B563-5B3FE2AD8F50}" type="datetimeFigureOut">
              <a:rPr lang="en-US" smtClean="0"/>
              <a:t>3/31/2022</a:t>
            </a:fld>
            <a:endParaRPr lang="en-US"/>
          </a:p>
        </p:txBody>
      </p:sp>
      <p:sp>
        <p:nvSpPr>
          <p:cNvPr id="5" name="Footer Placeholder 4">
            <a:extLst>
              <a:ext uri="{FF2B5EF4-FFF2-40B4-BE49-F238E27FC236}">
                <a16:creationId xmlns:a16="http://schemas.microsoft.com/office/drawing/2014/main" id="{FA17DC5B-1145-3841-9299-21DC57CF0C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F7606-41C2-7748-8081-9E561B183CB0}"/>
              </a:ext>
            </a:extLst>
          </p:cNvPr>
          <p:cNvSpPr>
            <a:spLocks noGrp="1"/>
          </p:cNvSpPr>
          <p:nvPr>
            <p:ph type="sldNum" sz="quarter" idx="12"/>
          </p:nvPr>
        </p:nvSpPr>
        <p:spPr/>
        <p:txBody>
          <a:bodyPr/>
          <a:lstStyle/>
          <a:p>
            <a:fld id="{DA3D9158-1CBD-CD40-8649-0132E4D3C2E4}" type="slidenum">
              <a:rPr lang="en-US" smtClean="0"/>
              <a:t>‹#›</a:t>
            </a:fld>
            <a:endParaRPr lang="en-US"/>
          </a:p>
        </p:txBody>
      </p:sp>
    </p:spTree>
    <p:extLst>
      <p:ext uri="{BB962C8B-B14F-4D97-AF65-F5344CB8AC3E}">
        <p14:creationId xmlns:p14="http://schemas.microsoft.com/office/powerpoint/2010/main" val="103716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FDE7-F00A-284F-8C3C-444C29A7BE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3F6C2C-66E1-6E4B-A70B-6097FF1557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FA0367-F8D6-1440-A585-C0FB80CACCB8}"/>
              </a:ext>
            </a:extLst>
          </p:cNvPr>
          <p:cNvSpPr>
            <a:spLocks noGrp="1"/>
          </p:cNvSpPr>
          <p:nvPr>
            <p:ph type="dt" sz="half" idx="10"/>
          </p:nvPr>
        </p:nvSpPr>
        <p:spPr/>
        <p:txBody>
          <a:bodyPr/>
          <a:lstStyle/>
          <a:p>
            <a:fld id="{C410D571-E769-D24E-B563-5B3FE2AD8F50}" type="datetimeFigureOut">
              <a:rPr lang="en-US" smtClean="0"/>
              <a:t>3/31/2022</a:t>
            </a:fld>
            <a:endParaRPr lang="en-US"/>
          </a:p>
        </p:txBody>
      </p:sp>
      <p:sp>
        <p:nvSpPr>
          <p:cNvPr id="5" name="Footer Placeholder 4">
            <a:extLst>
              <a:ext uri="{FF2B5EF4-FFF2-40B4-BE49-F238E27FC236}">
                <a16:creationId xmlns:a16="http://schemas.microsoft.com/office/drawing/2014/main" id="{71A6D2E4-0175-5E4A-B880-F965DC3AE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8B493-E7EF-A644-87D4-D6AE4580198E}"/>
              </a:ext>
            </a:extLst>
          </p:cNvPr>
          <p:cNvSpPr>
            <a:spLocks noGrp="1"/>
          </p:cNvSpPr>
          <p:nvPr>
            <p:ph type="sldNum" sz="quarter" idx="12"/>
          </p:nvPr>
        </p:nvSpPr>
        <p:spPr/>
        <p:txBody>
          <a:bodyPr/>
          <a:lstStyle/>
          <a:p>
            <a:fld id="{DA3D9158-1CBD-CD40-8649-0132E4D3C2E4}" type="slidenum">
              <a:rPr lang="en-US" smtClean="0"/>
              <a:t>‹#›</a:t>
            </a:fld>
            <a:endParaRPr lang="en-US"/>
          </a:p>
        </p:txBody>
      </p:sp>
    </p:spTree>
    <p:extLst>
      <p:ext uri="{BB962C8B-B14F-4D97-AF65-F5344CB8AC3E}">
        <p14:creationId xmlns:p14="http://schemas.microsoft.com/office/powerpoint/2010/main" val="1795504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3C26-B2EA-5942-9EED-A16CEEE080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4377A1-8801-2D41-9220-E09CE35A55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807405-90AF-DE45-988E-3C0DFA8A7E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A45A5B-C06C-6D4A-B92E-709CAFEE85F5}"/>
              </a:ext>
            </a:extLst>
          </p:cNvPr>
          <p:cNvSpPr>
            <a:spLocks noGrp="1"/>
          </p:cNvSpPr>
          <p:nvPr>
            <p:ph type="dt" sz="half" idx="10"/>
          </p:nvPr>
        </p:nvSpPr>
        <p:spPr/>
        <p:txBody>
          <a:bodyPr/>
          <a:lstStyle/>
          <a:p>
            <a:fld id="{C410D571-E769-D24E-B563-5B3FE2AD8F50}" type="datetimeFigureOut">
              <a:rPr lang="en-US" smtClean="0"/>
              <a:t>3/31/2022</a:t>
            </a:fld>
            <a:endParaRPr lang="en-US"/>
          </a:p>
        </p:txBody>
      </p:sp>
      <p:sp>
        <p:nvSpPr>
          <p:cNvPr id="6" name="Footer Placeholder 5">
            <a:extLst>
              <a:ext uri="{FF2B5EF4-FFF2-40B4-BE49-F238E27FC236}">
                <a16:creationId xmlns:a16="http://schemas.microsoft.com/office/drawing/2014/main" id="{5C59A761-EEAF-F743-B1E8-AE2A3812E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702D44-D1F0-3D46-9236-2D4BBB91D36C}"/>
              </a:ext>
            </a:extLst>
          </p:cNvPr>
          <p:cNvSpPr>
            <a:spLocks noGrp="1"/>
          </p:cNvSpPr>
          <p:nvPr>
            <p:ph type="sldNum" sz="quarter" idx="12"/>
          </p:nvPr>
        </p:nvSpPr>
        <p:spPr/>
        <p:txBody>
          <a:bodyPr/>
          <a:lstStyle/>
          <a:p>
            <a:fld id="{DA3D9158-1CBD-CD40-8649-0132E4D3C2E4}" type="slidenum">
              <a:rPr lang="en-US" smtClean="0"/>
              <a:t>‹#›</a:t>
            </a:fld>
            <a:endParaRPr lang="en-US"/>
          </a:p>
        </p:txBody>
      </p:sp>
    </p:spTree>
    <p:extLst>
      <p:ext uri="{BB962C8B-B14F-4D97-AF65-F5344CB8AC3E}">
        <p14:creationId xmlns:p14="http://schemas.microsoft.com/office/powerpoint/2010/main" val="221969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B3FE-78E8-764E-89C1-F67D9493A0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A700E3-9704-CD47-9329-D0F949BBE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4DDFB1-0ED5-3B4E-9E20-3039615DFB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3D8FDB-3FCF-B94B-AB9B-2CFDE860E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C80CB2-610B-BC48-AD47-E7E72EB104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9283D2-1FDD-C141-B1AA-EF58F95D8510}"/>
              </a:ext>
            </a:extLst>
          </p:cNvPr>
          <p:cNvSpPr>
            <a:spLocks noGrp="1"/>
          </p:cNvSpPr>
          <p:nvPr>
            <p:ph type="dt" sz="half" idx="10"/>
          </p:nvPr>
        </p:nvSpPr>
        <p:spPr/>
        <p:txBody>
          <a:bodyPr/>
          <a:lstStyle/>
          <a:p>
            <a:fld id="{C410D571-E769-D24E-B563-5B3FE2AD8F50}" type="datetimeFigureOut">
              <a:rPr lang="en-US" smtClean="0"/>
              <a:t>3/31/2022</a:t>
            </a:fld>
            <a:endParaRPr lang="en-US"/>
          </a:p>
        </p:txBody>
      </p:sp>
      <p:sp>
        <p:nvSpPr>
          <p:cNvPr id="8" name="Footer Placeholder 7">
            <a:extLst>
              <a:ext uri="{FF2B5EF4-FFF2-40B4-BE49-F238E27FC236}">
                <a16:creationId xmlns:a16="http://schemas.microsoft.com/office/drawing/2014/main" id="{786F1BBF-C67F-BA4C-9AE3-34316AFE2D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B0FEE1-4952-A748-BF9F-10E136DE1288}"/>
              </a:ext>
            </a:extLst>
          </p:cNvPr>
          <p:cNvSpPr>
            <a:spLocks noGrp="1"/>
          </p:cNvSpPr>
          <p:nvPr>
            <p:ph type="sldNum" sz="quarter" idx="12"/>
          </p:nvPr>
        </p:nvSpPr>
        <p:spPr/>
        <p:txBody>
          <a:bodyPr/>
          <a:lstStyle/>
          <a:p>
            <a:fld id="{DA3D9158-1CBD-CD40-8649-0132E4D3C2E4}" type="slidenum">
              <a:rPr lang="en-US" smtClean="0"/>
              <a:t>‹#›</a:t>
            </a:fld>
            <a:endParaRPr lang="en-US"/>
          </a:p>
        </p:txBody>
      </p:sp>
    </p:spTree>
    <p:extLst>
      <p:ext uri="{BB962C8B-B14F-4D97-AF65-F5344CB8AC3E}">
        <p14:creationId xmlns:p14="http://schemas.microsoft.com/office/powerpoint/2010/main" val="4247856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0220-099D-3D4B-96AD-9E5E9AEEEF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EAA1E3-1B70-A34F-B99B-706614371E1E}"/>
              </a:ext>
            </a:extLst>
          </p:cNvPr>
          <p:cNvSpPr>
            <a:spLocks noGrp="1"/>
          </p:cNvSpPr>
          <p:nvPr>
            <p:ph type="dt" sz="half" idx="10"/>
          </p:nvPr>
        </p:nvSpPr>
        <p:spPr/>
        <p:txBody>
          <a:bodyPr/>
          <a:lstStyle/>
          <a:p>
            <a:fld id="{C410D571-E769-D24E-B563-5B3FE2AD8F50}" type="datetimeFigureOut">
              <a:rPr lang="en-US" smtClean="0"/>
              <a:t>3/31/2022</a:t>
            </a:fld>
            <a:endParaRPr lang="en-US"/>
          </a:p>
        </p:txBody>
      </p:sp>
      <p:sp>
        <p:nvSpPr>
          <p:cNvPr id="4" name="Footer Placeholder 3">
            <a:extLst>
              <a:ext uri="{FF2B5EF4-FFF2-40B4-BE49-F238E27FC236}">
                <a16:creationId xmlns:a16="http://schemas.microsoft.com/office/drawing/2014/main" id="{410A7EA1-8251-C642-B782-9100D01BB8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F0E039-AF5C-2C4B-AFFB-DDE2BBE2D8C4}"/>
              </a:ext>
            </a:extLst>
          </p:cNvPr>
          <p:cNvSpPr>
            <a:spLocks noGrp="1"/>
          </p:cNvSpPr>
          <p:nvPr>
            <p:ph type="sldNum" sz="quarter" idx="12"/>
          </p:nvPr>
        </p:nvSpPr>
        <p:spPr/>
        <p:txBody>
          <a:bodyPr/>
          <a:lstStyle/>
          <a:p>
            <a:fld id="{DA3D9158-1CBD-CD40-8649-0132E4D3C2E4}" type="slidenum">
              <a:rPr lang="en-US" smtClean="0"/>
              <a:t>‹#›</a:t>
            </a:fld>
            <a:endParaRPr lang="en-US"/>
          </a:p>
        </p:txBody>
      </p:sp>
    </p:spTree>
    <p:extLst>
      <p:ext uri="{BB962C8B-B14F-4D97-AF65-F5344CB8AC3E}">
        <p14:creationId xmlns:p14="http://schemas.microsoft.com/office/powerpoint/2010/main" val="379945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F6A143-61EA-A044-9C24-5331618689B3}"/>
              </a:ext>
            </a:extLst>
          </p:cNvPr>
          <p:cNvSpPr>
            <a:spLocks noGrp="1"/>
          </p:cNvSpPr>
          <p:nvPr>
            <p:ph type="dt" sz="half" idx="10"/>
          </p:nvPr>
        </p:nvSpPr>
        <p:spPr/>
        <p:txBody>
          <a:bodyPr/>
          <a:lstStyle/>
          <a:p>
            <a:fld id="{C410D571-E769-D24E-B563-5B3FE2AD8F50}" type="datetimeFigureOut">
              <a:rPr lang="en-US" smtClean="0"/>
              <a:t>3/31/2022</a:t>
            </a:fld>
            <a:endParaRPr lang="en-US"/>
          </a:p>
        </p:txBody>
      </p:sp>
      <p:sp>
        <p:nvSpPr>
          <p:cNvPr id="3" name="Footer Placeholder 2">
            <a:extLst>
              <a:ext uri="{FF2B5EF4-FFF2-40B4-BE49-F238E27FC236}">
                <a16:creationId xmlns:a16="http://schemas.microsoft.com/office/drawing/2014/main" id="{220660C5-07A2-844C-B6EF-AEFF9B257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4FF50A-0A06-9147-9ADB-7EAFE0413E34}"/>
              </a:ext>
            </a:extLst>
          </p:cNvPr>
          <p:cNvSpPr>
            <a:spLocks noGrp="1"/>
          </p:cNvSpPr>
          <p:nvPr>
            <p:ph type="sldNum" sz="quarter" idx="12"/>
          </p:nvPr>
        </p:nvSpPr>
        <p:spPr/>
        <p:txBody>
          <a:bodyPr/>
          <a:lstStyle/>
          <a:p>
            <a:fld id="{DA3D9158-1CBD-CD40-8649-0132E4D3C2E4}" type="slidenum">
              <a:rPr lang="en-US" smtClean="0"/>
              <a:t>‹#›</a:t>
            </a:fld>
            <a:endParaRPr lang="en-US"/>
          </a:p>
        </p:txBody>
      </p:sp>
    </p:spTree>
    <p:extLst>
      <p:ext uri="{BB962C8B-B14F-4D97-AF65-F5344CB8AC3E}">
        <p14:creationId xmlns:p14="http://schemas.microsoft.com/office/powerpoint/2010/main" val="409103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09AF-09DF-FF46-BD4A-370CA31ADD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568EF-C6F9-FE4F-98FB-41760F36CD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99476-251D-6E4E-8BE7-7DC24B569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D5816-2F49-7D4F-A661-F38C5A3F7CA0}"/>
              </a:ext>
            </a:extLst>
          </p:cNvPr>
          <p:cNvSpPr>
            <a:spLocks noGrp="1"/>
          </p:cNvSpPr>
          <p:nvPr>
            <p:ph type="dt" sz="half" idx="10"/>
          </p:nvPr>
        </p:nvSpPr>
        <p:spPr/>
        <p:txBody>
          <a:bodyPr/>
          <a:lstStyle/>
          <a:p>
            <a:fld id="{C410D571-E769-D24E-B563-5B3FE2AD8F50}" type="datetimeFigureOut">
              <a:rPr lang="en-US" smtClean="0"/>
              <a:t>3/31/2022</a:t>
            </a:fld>
            <a:endParaRPr lang="en-US"/>
          </a:p>
        </p:txBody>
      </p:sp>
      <p:sp>
        <p:nvSpPr>
          <p:cNvPr id="6" name="Footer Placeholder 5">
            <a:extLst>
              <a:ext uri="{FF2B5EF4-FFF2-40B4-BE49-F238E27FC236}">
                <a16:creationId xmlns:a16="http://schemas.microsoft.com/office/drawing/2014/main" id="{78FE371F-F616-4140-B2C2-3FB14295A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A5C345-CB3D-9741-867C-97EE7ECD667E}"/>
              </a:ext>
            </a:extLst>
          </p:cNvPr>
          <p:cNvSpPr>
            <a:spLocks noGrp="1"/>
          </p:cNvSpPr>
          <p:nvPr>
            <p:ph type="sldNum" sz="quarter" idx="12"/>
          </p:nvPr>
        </p:nvSpPr>
        <p:spPr/>
        <p:txBody>
          <a:bodyPr/>
          <a:lstStyle/>
          <a:p>
            <a:fld id="{DA3D9158-1CBD-CD40-8649-0132E4D3C2E4}" type="slidenum">
              <a:rPr lang="en-US" smtClean="0"/>
              <a:t>‹#›</a:t>
            </a:fld>
            <a:endParaRPr lang="en-US"/>
          </a:p>
        </p:txBody>
      </p:sp>
    </p:spTree>
    <p:extLst>
      <p:ext uri="{BB962C8B-B14F-4D97-AF65-F5344CB8AC3E}">
        <p14:creationId xmlns:p14="http://schemas.microsoft.com/office/powerpoint/2010/main" val="3291799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FB4D-FAEC-264E-BDE2-7DFAF2764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A214FF-A401-0040-A6E1-5D1FBBB4F8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4BC68C-463F-B547-B5C9-68C73BB40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C48F1F-DF9D-754B-8C2D-7651774FFADB}"/>
              </a:ext>
            </a:extLst>
          </p:cNvPr>
          <p:cNvSpPr>
            <a:spLocks noGrp="1"/>
          </p:cNvSpPr>
          <p:nvPr>
            <p:ph type="dt" sz="half" idx="10"/>
          </p:nvPr>
        </p:nvSpPr>
        <p:spPr/>
        <p:txBody>
          <a:bodyPr/>
          <a:lstStyle/>
          <a:p>
            <a:fld id="{C410D571-E769-D24E-B563-5B3FE2AD8F50}" type="datetimeFigureOut">
              <a:rPr lang="en-US" smtClean="0"/>
              <a:t>3/31/2022</a:t>
            </a:fld>
            <a:endParaRPr lang="en-US"/>
          </a:p>
        </p:txBody>
      </p:sp>
      <p:sp>
        <p:nvSpPr>
          <p:cNvPr id="6" name="Footer Placeholder 5">
            <a:extLst>
              <a:ext uri="{FF2B5EF4-FFF2-40B4-BE49-F238E27FC236}">
                <a16:creationId xmlns:a16="http://schemas.microsoft.com/office/drawing/2014/main" id="{202EEF0D-7C25-5743-8406-80F26A0ABE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922CCF-459B-4C43-BB69-F0AFFE46B0A1}"/>
              </a:ext>
            </a:extLst>
          </p:cNvPr>
          <p:cNvSpPr>
            <a:spLocks noGrp="1"/>
          </p:cNvSpPr>
          <p:nvPr>
            <p:ph type="sldNum" sz="quarter" idx="12"/>
          </p:nvPr>
        </p:nvSpPr>
        <p:spPr/>
        <p:txBody>
          <a:bodyPr/>
          <a:lstStyle/>
          <a:p>
            <a:fld id="{DA3D9158-1CBD-CD40-8649-0132E4D3C2E4}" type="slidenum">
              <a:rPr lang="en-US" smtClean="0"/>
              <a:t>‹#›</a:t>
            </a:fld>
            <a:endParaRPr lang="en-US"/>
          </a:p>
        </p:txBody>
      </p:sp>
    </p:spTree>
    <p:extLst>
      <p:ext uri="{BB962C8B-B14F-4D97-AF65-F5344CB8AC3E}">
        <p14:creationId xmlns:p14="http://schemas.microsoft.com/office/powerpoint/2010/main" val="1118614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5626DC-F02B-B340-BD99-58622697E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DE0836-0AD2-C844-8B07-F0D4C9EFCC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4B484-A462-3E49-A663-895D7A3E3A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0D571-E769-D24E-B563-5B3FE2AD8F50}" type="datetimeFigureOut">
              <a:rPr lang="en-US" smtClean="0"/>
              <a:t>3/31/2022</a:t>
            </a:fld>
            <a:endParaRPr lang="en-US"/>
          </a:p>
        </p:txBody>
      </p:sp>
      <p:sp>
        <p:nvSpPr>
          <p:cNvPr id="5" name="Footer Placeholder 4">
            <a:extLst>
              <a:ext uri="{FF2B5EF4-FFF2-40B4-BE49-F238E27FC236}">
                <a16:creationId xmlns:a16="http://schemas.microsoft.com/office/drawing/2014/main" id="{DB6763AF-1498-634C-BB8F-A897B9A3F4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8F9721-7AEE-7D41-B14F-31DB9F9C30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3D9158-1CBD-CD40-8649-0132E4D3C2E4}" type="slidenum">
              <a:rPr lang="en-US" smtClean="0"/>
              <a:t>‹#›</a:t>
            </a:fld>
            <a:endParaRPr lang="en-US"/>
          </a:p>
        </p:txBody>
      </p:sp>
    </p:spTree>
    <p:extLst>
      <p:ext uri="{BB962C8B-B14F-4D97-AF65-F5344CB8AC3E}">
        <p14:creationId xmlns:p14="http://schemas.microsoft.com/office/powerpoint/2010/main" val="4664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9.jp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6.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6408827-73E4-954A-8941-004B9F6255F7}"/>
              </a:ext>
            </a:extLst>
          </p:cNvPr>
          <p:cNvSpPr/>
          <p:nvPr/>
        </p:nvSpPr>
        <p:spPr>
          <a:xfrm>
            <a:off x="1367573" y="632019"/>
            <a:ext cx="9456854" cy="12799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E23969D1-2DAF-384F-B676-F15E965C7E21}"/>
              </a:ext>
            </a:extLst>
          </p:cNvPr>
          <p:cNvSpPr txBox="1"/>
          <p:nvPr/>
        </p:nvSpPr>
        <p:spPr>
          <a:xfrm>
            <a:off x="1367572" y="657829"/>
            <a:ext cx="9456855" cy="1754326"/>
          </a:xfrm>
          <a:prstGeom prst="rect">
            <a:avLst/>
          </a:prstGeom>
          <a:noFill/>
        </p:spPr>
        <p:txBody>
          <a:bodyPr wrap="square" rtlCol="0">
            <a:spAutoFit/>
          </a:bodyPr>
          <a:lstStyle/>
          <a:p>
            <a:pPr algn="ctr"/>
            <a:r>
              <a:rPr lang="en-US" sz="3600" b="1" dirty="0"/>
              <a:t>Learning Temporal Mobility Patterns to Improve</a:t>
            </a:r>
            <a:br>
              <a:rPr lang="en-US" sz="3600" b="1" dirty="0"/>
            </a:br>
            <a:r>
              <a:rPr lang="en-US" sz="3600" b="1" dirty="0" err="1"/>
              <a:t>QoS</a:t>
            </a:r>
            <a:r>
              <a:rPr lang="en-US" sz="3600" b="1" dirty="0"/>
              <a:t> in Mobile Wireless Communications</a:t>
            </a:r>
            <a:r>
              <a:rPr lang="en-US" sz="3600" dirty="0"/>
              <a:t> </a:t>
            </a:r>
            <a:br>
              <a:rPr lang="en-US" sz="3600" dirty="0"/>
            </a:br>
            <a:endParaRPr lang="en-US" sz="3600" dirty="0"/>
          </a:p>
        </p:txBody>
      </p:sp>
      <p:sp>
        <p:nvSpPr>
          <p:cNvPr id="8" name="Rectangle 7">
            <a:extLst>
              <a:ext uri="{FF2B5EF4-FFF2-40B4-BE49-F238E27FC236}">
                <a16:creationId xmlns:a16="http://schemas.microsoft.com/office/drawing/2014/main" id="{93725B55-3886-4545-8CC4-8CE5D6FFE278}"/>
              </a:ext>
            </a:extLst>
          </p:cNvPr>
          <p:cNvSpPr/>
          <p:nvPr/>
        </p:nvSpPr>
        <p:spPr>
          <a:xfrm>
            <a:off x="1941151" y="2539339"/>
            <a:ext cx="8099492" cy="646331"/>
          </a:xfrm>
          <a:prstGeom prst="rect">
            <a:avLst/>
          </a:prstGeom>
        </p:spPr>
        <p:txBody>
          <a:bodyPr wrap="square">
            <a:spAutoFit/>
          </a:bodyPr>
          <a:lstStyle/>
          <a:p>
            <a:pPr algn="ctr"/>
            <a:r>
              <a:rPr lang="en-US" dirty="0"/>
              <a:t>Satyaki Roy</a:t>
            </a:r>
            <a:r>
              <a:rPr lang="en-US" baseline="-25000" dirty="0"/>
              <a:t>1</a:t>
            </a:r>
            <a:r>
              <a:rPr lang="en-US" dirty="0"/>
              <a:t>, </a:t>
            </a:r>
            <a:r>
              <a:rPr lang="en-US" dirty="0" smtClean="0"/>
              <a:t>Bilas Chandra</a:t>
            </a:r>
            <a:r>
              <a:rPr lang="en-US" baseline="-25000" dirty="0" smtClean="0"/>
              <a:t>2</a:t>
            </a:r>
            <a:r>
              <a:rPr lang="en-US" dirty="0"/>
              <a:t>, </a:t>
            </a:r>
            <a:r>
              <a:rPr lang="en-US" dirty="0" err="1" smtClean="0"/>
              <a:t>Anubhav</a:t>
            </a:r>
            <a:r>
              <a:rPr lang="en-US" dirty="0" smtClean="0"/>
              <a:t> Anand</a:t>
            </a:r>
            <a:r>
              <a:rPr lang="en-US" baseline="-25000" dirty="0" smtClean="0"/>
              <a:t>2</a:t>
            </a:r>
            <a:r>
              <a:rPr lang="en-US" dirty="0"/>
              <a:t>, </a:t>
            </a:r>
            <a:endParaRPr lang="en-US" dirty="0"/>
          </a:p>
          <a:p>
            <a:pPr algn="ctr"/>
            <a:r>
              <a:rPr lang="en-US" dirty="0" err="1" smtClean="0"/>
              <a:t>Preetam</a:t>
            </a:r>
            <a:r>
              <a:rPr lang="en-US" dirty="0" smtClean="0"/>
              <a:t> </a:t>
            </a:r>
            <a:r>
              <a:rPr lang="en-US" dirty="0"/>
              <a:t>Ghosh</a:t>
            </a:r>
            <a:r>
              <a:rPr lang="en-US" baseline="-25000" dirty="0"/>
              <a:t>3</a:t>
            </a:r>
            <a:r>
              <a:rPr lang="en-US" dirty="0"/>
              <a:t> and </a:t>
            </a:r>
            <a:r>
              <a:rPr lang="en-US" dirty="0" err="1" smtClean="0"/>
              <a:t>Nirnay</a:t>
            </a:r>
            <a:r>
              <a:rPr lang="en-US" dirty="0" smtClean="0"/>
              <a:t> Ghosh</a:t>
            </a:r>
            <a:r>
              <a:rPr lang="en-US" baseline="-25000" dirty="0"/>
              <a:t>2</a:t>
            </a:r>
            <a:endParaRPr lang="en-US" dirty="0"/>
          </a:p>
        </p:txBody>
      </p:sp>
      <p:sp>
        <p:nvSpPr>
          <p:cNvPr id="14" name="Rectangle 13">
            <a:extLst>
              <a:ext uri="{FF2B5EF4-FFF2-40B4-BE49-F238E27FC236}">
                <a16:creationId xmlns:a16="http://schemas.microsoft.com/office/drawing/2014/main" id="{F9540238-C40E-BE47-AF61-CC24ECF29E62}"/>
              </a:ext>
            </a:extLst>
          </p:cNvPr>
          <p:cNvSpPr/>
          <p:nvPr/>
        </p:nvSpPr>
        <p:spPr>
          <a:xfrm>
            <a:off x="2399972" y="4528800"/>
            <a:ext cx="7181850" cy="1107996"/>
          </a:xfrm>
          <a:prstGeom prst="rect">
            <a:avLst/>
          </a:prstGeom>
        </p:spPr>
        <p:txBody>
          <a:bodyPr wrap="square">
            <a:spAutoFit/>
          </a:bodyPr>
          <a:lstStyle/>
          <a:p>
            <a:pPr algn="ctr"/>
            <a:r>
              <a:rPr lang="en-US" dirty="0"/>
              <a:t>University of North Carolina, Chapel Hill, USA</a:t>
            </a:r>
            <a:r>
              <a:rPr lang="en-US" baseline="-25000" dirty="0"/>
              <a:t>1</a:t>
            </a:r>
          </a:p>
          <a:p>
            <a:pPr algn="ctr"/>
            <a:r>
              <a:rPr lang="en-US" dirty="0" smtClean="0"/>
              <a:t>IIEST</a:t>
            </a:r>
            <a:r>
              <a:rPr lang="en-US" dirty="0"/>
              <a:t>, Shibpur, </a:t>
            </a:r>
            <a:r>
              <a:rPr lang="en-US" dirty="0" smtClean="0"/>
              <a:t>India</a:t>
            </a:r>
            <a:r>
              <a:rPr lang="en-US" baseline="-25000" dirty="0"/>
              <a:t>2</a:t>
            </a:r>
            <a:endParaRPr lang="en-US" baseline="-25000" dirty="0"/>
          </a:p>
          <a:p>
            <a:pPr algn="ctr"/>
            <a:r>
              <a:rPr lang="en-US" dirty="0"/>
              <a:t>Virginia Commonwealth University, Virginia</a:t>
            </a:r>
            <a:r>
              <a:rPr lang="en-US"/>
              <a:t>, </a:t>
            </a:r>
            <a:r>
              <a:rPr lang="en-US" smtClean="0"/>
              <a:t>USA</a:t>
            </a:r>
            <a:r>
              <a:rPr lang="en-US" baseline="-25000" dirty="0"/>
              <a:t>3</a:t>
            </a:r>
            <a:endParaRPr lang="en-US" baseline="-25000" dirty="0"/>
          </a:p>
          <a:p>
            <a:pPr algn="ctr"/>
            <a:endParaRPr lang="en-US" sz="1200" dirty="0"/>
          </a:p>
        </p:txBody>
      </p:sp>
      <p:sp>
        <p:nvSpPr>
          <p:cNvPr id="9" name="Rectangle 8">
            <a:extLst>
              <a:ext uri="{FF2B5EF4-FFF2-40B4-BE49-F238E27FC236}">
                <a16:creationId xmlns:a16="http://schemas.microsoft.com/office/drawing/2014/main" id="{F84AE02B-8FB2-0741-A658-36DE9261B943}"/>
              </a:ext>
            </a:extLst>
          </p:cNvPr>
          <p:cNvSpPr/>
          <p:nvPr/>
        </p:nvSpPr>
        <p:spPr>
          <a:xfrm>
            <a:off x="2399972" y="5813615"/>
            <a:ext cx="7181850" cy="369332"/>
          </a:xfrm>
          <a:prstGeom prst="rect">
            <a:avLst/>
          </a:prstGeom>
        </p:spPr>
        <p:txBody>
          <a:bodyPr wrap="square">
            <a:spAutoFit/>
          </a:bodyPr>
          <a:lstStyle/>
          <a:p>
            <a:pPr algn="ctr"/>
            <a:r>
              <a:rPr lang="en-US" b="1" dirty="0"/>
              <a:t>Date: </a:t>
            </a:r>
            <a:r>
              <a:rPr lang="en-US" dirty="0"/>
              <a:t>January 11</a:t>
            </a:r>
            <a:r>
              <a:rPr lang="en-US" baseline="30000" dirty="0"/>
              <a:t>th</a:t>
            </a:r>
            <a:r>
              <a:rPr lang="en-US" dirty="0"/>
              <a:t>, 2021 </a:t>
            </a:r>
          </a:p>
        </p:txBody>
      </p:sp>
      <p:pic>
        <p:nvPicPr>
          <p:cNvPr id="1026" name="Picture 2" descr="2021 IEEE CCNC | IEEE Consumer Communications &amp; Networking Conference |  9-12 January 2021 // Virtual Conference">
            <a:extLst>
              <a:ext uri="{FF2B5EF4-FFF2-40B4-BE49-F238E27FC236}">
                <a16:creationId xmlns:a16="http://schemas.microsoft.com/office/drawing/2014/main" id="{D745039D-5682-004B-9A1D-48E7E6F101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898" y="5383686"/>
            <a:ext cx="989674" cy="638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C Logo and Seals [University of North Carolina at Chapel Hill] |  University of north carolina, Unc logo, University logo">
            <a:extLst>
              <a:ext uri="{FF2B5EF4-FFF2-40B4-BE49-F238E27FC236}">
                <a16:creationId xmlns:a16="http://schemas.microsoft.com/office/drawing/2014/main" id="{29F21389-8B2F-B14C-9E6E-7273BDEF1D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6656" y="4079098"/>
            <a:ext cx="2131538" cy="6161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me | IIEST">
            <a:extLst>
              <a:ext uri="{FF2B5EF4-FFF2-40B4-BE49-F238E27FC236}">
                <a16:creationId xmlns:a16="http://schemas.microsoft.com/office/drawing/2014/main" id="{A86872F5-9176-7741-8632-8CE1CFD44C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9818" y="4921231"/>
            <a:ext cx="2265214" cy="5428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rginia Commonwealth University reports 58 COVID-19 cases">
            <a:extLst>
              <a:ext uri="{FF2B5EF4-FFF2-40B4-BE49-F238E27FC236}">
                <a16:creationId xmlns:a16="http://schemas.microsoft.com/office/drawing/2014/main" id="{851752DB-23B1-0E4D-AA24-CB8E0E42EC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98100" y="5572339"/>
            <a:ext cx="1377300" cy="7747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EEE logo and symbol, meaning, history, PNG">
            <a:extLst>
              <a:ext uri="{FF2B5EF4-FFF2-40B4-BE49-F238E27FC236}">
                <a16:creationId xmlns:a16="http://schemas.microsoft.com/office/drawing/2014/main" id="{6B969431-DB2A-1C4B-A495-96B6A7C801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203" y="4724048"/>
            <a:ext cx="1077063" cy="605848"/>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9D9997DF-8DF9-4442-9124-F0BE9D2305B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87301213"/>
      </p:ext>
    </p:extLst>
  </p:cSld>
  <p:clrMapOvr>
    <a:masterClrMapping/>
  </p:clrMapOvr>
  <mc:AlternateContent xmlns:mc="http://schemas.openxmlformats.org/markup-compatibility/2006" xmlns:p14="http://schemas.microsoft.com/office/powerpoint/2010/main">
    <mc:Choice Requires="p14">
      <p:transition spd="slow" p14:dur="2000" advTm="21234"/>
    </mc:Choice>
    <mc:Fallback xmlns="">
      <p:transition spd="slow" advTm="21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D7B3A5B9-B051-C744-A163-890C598AFF5D}"/>
              </a:ext>
            </a:extLst>
          </p:cNvPr>
          <p:cNvSpPr/>
          <p:nvPr/>
        </p:nvSpPr>
        <p:spPr>
          <a:xfrm>
            <a:off x="5200649" y="3105835"/>
            <a:ext cx="1800225" cy="120790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C83004D-15C0-B746-BCDF-BFC3CA11D0A9}"/>
              </a:ext>
            </a:extLst>
          </p:cNvPr>
          <p:cNvSpPr txBox="1"/>
          <p:nvPr/>
        </p:nvSpPr>
        <p:spPr>
          <a:xfrm>
            <a:off x="247079" y="1572219"/>
            <a:ext cx="10887075" cy="1015663"/>
          </a:xfrm>
          <a:prstGeom prst="rect">
            <a:avLst/>
          </a:prstGeom>
          <a:noFill/>
        </p:spPr>
        <p:txBody>
          <a:bodyPr wrap="square" rtlCol="0">
            <a:spAutoFit/>
          </a:bodyPr>
          <a:lstStyle/>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p:txBody>
      </p:sp>
      <p:sp>
        <p:nvSpPr>
          <p:cNvPr id="8" name="Rectangle 7">
            <a:extLst>
              <a:ext uri="{FF2B5EF4-FFF2-40B4-BE49-F238E27FC236}">
                <a16:creationId xmlns:a16="http://schemas.microsoft.com/office/drawing/2014/main" id="{EC55F6FB-9878-C140-8837-C6500FD8ABFE}"/>
              </a:ext>
            </a:extLst>
          </p:cNvPr>
          <p:cNvSpPr/>
          <p:nvPr/>
        </p:nvSpPr>
        <p:spPr>
          <a:xfrm>
            <a:off x="4021814" y="3113407"/>
            <a:ext cx="4143375" cy="1200329"/>
          </a:xfrm>
          <a:prstGeom prst="rect">
            <a:avLst/>
          </a:prstGeom>
        </p:spPr>
        <p:txBody>
          <a:bodyPr wrap="square">
            <a:spAutoFit/>
          </a:bodyPr>
          <a:lstStyle/>
          <a:p>
            <a:pPr algn="ctr"/>
            <a:r>
              <a:rPr lang="en-US" sz="3600" dirty="0"/>
              <a:t>System </a:t>
            </a:r>
          </a:p>
          <a:p>
            <a:pPr algn="ctr"/>
            <a:r>
              <a:rPr lang="en-US" sz="3600" dirty="0"/>
              <a:t>Model</a:t>
            </a:r>
          </a:p>
        </p:txBody>
      </p:sp>
      <p:pic>
        <p:nvPicPr>
          <p:cNvPr id="2" name="Audio 1">
            <a:hlinkClick r:id="" action="ppaction://media"/>
            <a:extLst>
              <a:ext uri="{FF2B5EF4-FFF2-40B4-BE49-F238E27FC236}">
                <a16:creationId xmlns:a16="http://schemas.microsoft.com/office/drawing/2014/main" id="{9F2AA0B7-7309-0A41-AC00-ABCC9D8A02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47581764"/>
      </p:ext>
    </p:extLst>
  </p:cSld>
  <p:clrMapOvr>
    <a:masterClrMapping/>
  </p:clrMapOvr>
  <mc:AlternateContent xmlns:mc="http://schemas.openxmlformats.org/markup-compatibility/2006" xmlns:p14="http://schemas.microsoft.com/office/powerpoint/2010/main">
    <mc:Choice Requires="p14">
      <p:transition spd="slow" p14:dur="2000" advTm="3747"/>
    </mc:Choice>
    <mc:Fallback xmlns="">
      <p:transition spd="slow" advTm="3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65DF79-4313-3B4B-8BDB-411BDCE25221}"/>
              </a:ext>
            </a:extLst>
          </p:cNvPr>
          <p:cNvSpPr/>
          <p:nvPr/>
        </p:nvSpPr>
        <p:spPr>
          <a:xfrm>
            <a:off x="247079" y="409606"/>
            <a:ext cx="11225784" cy="5909310"/>
          </a:xfrm>
          <a:prstGeom prst="rect">
            <a:avLst/>
          </a:prstGeom>
        </p:spPr>
        <p:txBody>
          <a:bodyPr wrap="square" lIns="91440" tIns="45720" rIns="91440" bIns="45720" anchor="t">
            <a:spAutoFit/>
          </a:bodyPr>
          <a:lstStyle/>
          <a:p>
            <a:pPr algn="just"/>
            <a:r>
              <a:rPr lang="en-US" b="1" dirty="0">
                <a:latin typeface="Times New Roman" panose="02020603050405020304" pitchFamily="18" charset="0"/>
                <a:cs typeface="Times New Roman" panose="02020603050405020304" pitchFamily="18" charset="0"/>
              </a:rPr>
              <a:t>Scenario. </a:t>
            </a:r>
          </a:p>
          <a:p>
            <a:pPr algn="just"/>
            <a:endParaRPr lang="en-US"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a:cs typeface="Times New Roman"/>
              </a:rPr>
              <a:t>Our system model is set in a post disaster scenario where a set of  mobile nodes are carrying wireless devices capable of sensing and communication</a:t>
            </a:r>
            <a:r>
              <a:rPr lang="en-US" dirty="0" smtClean="0">
                <a:latin typeface="Times New Roman"/>
                <a:cs typeface="Times New Roman"/>
              </a:rPr>
              <a:t>.</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000000"/>
                </a:solidFill>
                <a:latin typeface="Times New Roman"/>
                <a:cs typeface="Times New Roman"/>
              </a:rPr>
              <a:t>The mobile nodes visit the waypoints which may be safe shelters</a:t>
            </a:r>
            <a:r>
              <a:rPr lang="en-US" dirty="0" smtClean="0">
                <a:solidFill>
                  <a:srgbClr val="000000"/>
                </a:solidFill>
                <a:latin typeface="Times New Roman"/>
                <a:cs typeface="Times New Roman"/>
              </a:rPr>
              <a:t>.</a:t>
            </a:r>
            <a:endParaRPr lang="en-US"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a:buChar char="•"/>
            </a:pPr>
            <a:endParaRPr lang="en-US" dirty="0" smtClean="0">
              <a:solidFill>
                <a:srgbClr val="000000"/>
              </a:solidFill>
              <a:latin typeface="Times New Roman"/>
              <a:cs typeface="Times New Roman"/>
            </a:endParaRPr>
          </a:p>
          <a:p>
            <a:pPr marL="285750" indent="-285750" algn="just">
              <a:buFont typeface="Arial"/>
              <a:buChar char="•"/>
            </a:pPr>
            <a:r>
              <a:rPr lang="en-US" dirty="0" smtClean="0">
                <a:solidFill>
                  <a:srgbClr val="000000"/>
                </a:solidFill>
                <a:latin typeface="Times New Roman"/>
                <a:cs typeface="Times New Roman"/>
              </a:rPr>
              <a:t>The </a:t>
            </a:r>
            <a:r>
              <a:rPr lang="en-US" dirty="0">
                <a:solidFill>
                  <a:srgbClr val="000000"/>
                </a:solidFill>
                <a:latin typeface="Times New Roman"/>
                <a:cs typeface="Times New Roman"/>
              </a:rPr>
              <a:t>mobile nodes form a dynamic mobile WSN</a:t>
            </a:r>
            <a:r>
              <a:rPr lang="en-US" b="1" dirty="0">
                <a:solidFill>
                  <a:schemeClr val="tx2"/>
                </a:solidFill>
                <a:latin typeface="Times New Roman"/>
                <a:cs typeface="Times New Roman"/>
              </a:rPr>
              <a:t>.</a:t>
            </a:r>
          </a:p>
          <a:p>
            <a:pPr algn="just"/>
            <a:endParaRPr lang="en-US" b="1" dirty="0">
              <a:solidFill>
                <a:schemeClr val="tx2"/>
              </a:solidFill>
              <a:latin typeface="Times New Roman" panose="02020603050405020304" pitchFamily="18" charset="0"/>
              <a:cs typeface="Times New Roman" panose="02020603050405020304" pitchFamily="18" charset="0"/>
            </a:endParaRPr>
          </a:p>
          <a:p>
            <a:pPr algn="just"/>
            <a:r>
              <a:rPr lang="en-US" i="1" dirty="0">
                <a:latin typeface="Times New Roman"/>
                <a:cs typeface="Times New Roman"/>
              </a:rPr>
              <a:t>Events.</a:t>
            </a:r>
          </a:p>
          <a:p>
            <a:pPr marL="285750" indent="-285750" algn="just">
              <a:buFont typeface="Arial"/>
              <a:buChar char="•"/>
            </a:pPr>
            <a:r>
              <a:rPr lang="en-US" dirty="0">
                <a:latin typeface="Times New Roman"/>
                <a:cs typeface="Times New Roman"/>
              </a:rPr>
              <a:t>Each event location consist of identification , location and timestamp</a:t>
            </a:r>
            <a:r>
              <a:rPr lang="en-US" dirty="0" smtClean="0">
                <a:latin typeface="Times New Roman"/>
                <a:cs typeface="Times New Roman"/>
              </a:rPr>
              <a:t>.</a:t>
            </a:r>
            <a:endParaRPr lang="en-US" dirty="0">
              <a:cs typeface="Calibri" panose="020F0502020204030204"/>
            </a:endParaRPr>
          </a:p>
          <a:p>
            <a:pPr marL="285750" indent="-285750" algn="just">
              <a:buFont typeface="Arial"/>
              <a:buChar char="•"/>
            </a:pPr>
            <a:r>
              <a:rPr lang="en-US" dirty="0">
                <a:latin typeface="Times New Roman"/>
                <a:cs typeface="Times New Roman"/>
              </a:rPr>
              <a:t>The mobile devices sense the event in their communication range and </a:t>
            </a:r>
            <a:r>
              <a:rPr lang="en-US" dirty="0" smtClean="0">
                <a:latin typeface="Times New Roman"/>
                <a:cs typeface="Times New Roman"/>
              </a:rPr>
              <a:t>then reports </a:t>
            </a:r>
            <a:r>
              <a:rPr lang="en-US" dirty="0">
                <a:latin typeface="Times New Roman"/>
                <a:cs typeface="Times New Roman"/>
              </a:rPr>
              <a:t>it to the base </a:t>
            </a:r>
            <a:r>
              <a:rPr lang="en-US" dirty="0" smtClean="0">
                <a:latin typeface="Times New Roman"/>
                <a:cs typeface="Times New Roman"/>
              </a:rPr>
              <a:t>station.</a:t>
            </a:r>
          </a:p>
          <a:p>
            <a:pPr marL="285750" indent="-285750" algn="just">
              <a:buFont typeface="Arial"/>
              <a:buChar char="•"/>
            </a:pPr>
            <a:endParaRPr lang="en-US" dirty="0">
              <a:solidFill>
                <a:schemeClr val="tx2"/>
              </a:solidFill>
              <a:latin typeface="Times New Roman" panose="02020603050405020304" pitchFamily="18" charset="0"/>
              <a:cs typeface="Times New Roman" panose="02020603050405020304" pitchFamily="18" charset="0"/>
            </a:endParaRPr>
          </a:p>
          <a:p>
            <a:pPr algn="just"/>
            <a:r>
              <a:rPr lang="en-US" i="1" dirty="0">
                <a:latin typeface="Times New Roman"/>
                <a:cs typeface="Times New Roman"/>
              </a:rPr>
              <a:t>Base station</a:t>
            </a:r>
            <a:r>
              <a:rPr lang="en-US" dirty="0">
                <a:latin typeface="Times New Roman"/>
                <a:cs typeface="Times New Roman"/>
              </a:rPr>
              <a:t>. </a:t>
            </a:r>
            <a:endParaRPr lang="en-US" dirty="0">
              <a:latin typeface="Times New Roman" panose="02020603050405020304" pitchFamily="18" charset="0"/>
              <a:cs typeface="Times New Roman" panose="02020603050405020304" pitchFamily="18" charset="0"/>
            </a:endParaRPr>
          </a:p>
          <a:p>
            <a:pPr marL="285750" indent="-285750" algn="just">
              <a:buFont typeface="Arial"/>
              <a:buChar char="•"/>
            </a:pPr>
            <a:r>
              <a:rPr lang="en-US" dirty="0">
                <a:latin typeface="Times New Roman"/>
                <a:cs typeface="Times New Roman"/>
              </a:rPr>
              <a:t>It  is centrally located and accessible by the sensors</a:t>
            </a:r>
            <a:r>
              <a:rPr lang="en-US" dirty="0" smtClean="0">
                <a:latin typeface="Times New Roman"/>
                <a:cs typeface="Times New Roman"/>
              </a:rPr>
              <a:t>.</a:t>
            </a:r>
            <a:endParaRPr lang="en-US" dirty="0">
              <a:latin typeface="Times New Roman"/>
              <a:cs typeface="Times New Roman"/>
            </a:endParaRPr>
          </a:p>
          <a:p>
            <a:pPr marL="285750" indent="-285750" algn="just">
              <a:buFont typeface="Arial"/>
              <a:buChar char="•"/>
            </a:pPr>
            <a:r>
              <a:rPr lang="en-US" dirty="0" smtClean="0">
                <a:latin typeface="Times New Roman"/>
                <a:cs typeface="Times New Roman"/>
              </a:rPr>
              <a:t>It carries out aggregation and processing on the received event data.</a:t>
            </a:r>
            <a:endParaRPr lang="en-US" dirty="0">
              <a:latin typeface="Times New Roman"/>
              <a:cs typeface="Times New Roman"/>
            </a:endParaRPr>
          </a:p>
          <a:p>
            <a:pPr marL="285750" indent="-285750" algn="just">
              <a:buFont typeface="Arial"/>
              <a:buChar char="•"/>
            </a:pPr>
            <a:r>
              <a:rPr lang="en-US" dirty="0">
                <a:latin typeface="Times New Roman"/>
                <a:cs typeface="Times New Roman"/>
              </a:rPr>
              <a:t>It has a higher communication range and is not constrained with respect to processing, storage, and energy</a:t>
            </a:r>
            <a:r>
              <a:rPr lang="en-US" dirty="0" smtClean="0">
                <a:latin typeface="Times New Roman"/>
                <a:cs typeface="Times New Roman"/>
              </a:rPr>
              <a:t>.</a:t>
            </a:r>
            <a:endParaRPr lang="en-US" dirty="0" smtClean="0">
              <a:ea typeface="+mn-lt"/>
              <a:cs typeface="+mn-lt"/>
            </a:endParaRPr>
          </a:p>
          <a:p>
            <a:pPr marL="285750" indent="-285750" algn="just">
              <a:buFont typeface="Arial"/>
              <a:buChar char="•"/>
            </a:pPr>
            <a:r>
              <a:rPr lang="en-US" dirty="0" smtClean="0">
                <a:latin typeface="Times New Roman" panose="02020603050405020304" pitchFamily="18" charset="0"/>
                <a:ea typeface="+mn-lt"/>
                <a:cs typeface="Times New Roman" panose="02020603050405020304" pitchFamily="18" charset="0"/>
              </a:rPr>
              <a:t>The </a:t>
            </a:r>
            <a:r>
              <a:rPr lang="en-US" dirty="0">
                <a:latin typeface="Times New Roman" panose="02020603050405020304" pitchFamily="18" charset="0"/>
                <a:ea typeface="+mn-lt"/>
                <a:cs typeface="Times New Roman" panose="02020603050405020304" pitchFamily="18" charset="0"/>
              </a:rPr>
              <a:t>BS also operates the SDN controller determines the network  parameters based  on</a:t>
            </a:r>
            <a:endParaRPr lang="en-US" b="1" dirty="0">
              <a:latin typeface="Times New Roman" panose="02020603050405020304" pitchFamily="18" charset="0"/>
              <a:ea typeface="+mn-lt"/>
              <a:cs typeface="Times New Roman" panose="02020603050405020304" pitchFamily="18" charset="0"/>
            </a:endParaRPr>
          </a:p>
          <a:p>
            <a:pPr algn="just"/>
            <a:r>
              <a:rPr lang="en-US" dirty="0" smtClean="0">
                <a:latin typeface="Times New Roman" panose="02020603050405020304" pitchFamily="18" charset="0"/>
                <a:ea typeface="+mn-lt"/>
                <a:cs typeface="Times New Roman" panose="02020603050405020304" pitchFamily="18" charset="0"/>
              </a:rPr>
              <a:t>	(</a:t>
            </a:r>
            <a:r>
              <a:rPr lang="en-US" dirty="0">
                <a:latin typeface="Times New Roman" panose="02020603050405020304" pitchFamily="18" charset="0"/>
                <a:ea typeface="+mn-lt"/>
                <a:cs typeface="Times New Roman" panose="02020603050405020304" pitchFamily="18" charset="0"/>
              </a:rPr>
              <a:t>1) knowledge  of  the  network topology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ea typeface="+mn-lt"/>
                <a:cs typeface="Times New Roman" panose="02020603050405020304" pitchFamily="18" charset="0"/>
              </a:rPr>
              <a:t>	</a:t>
            </a:r>
            <a:r>
              <a:rPr lang="en-US" dirty="0" smtClean="0">
                <a:latin typeface="Times New Roman" panose="02020603050405020304" pitchFamily="18" charset="0"/>
                <a:ea typeface="+mn-lt"/>
                <a:cs typeface="Times New Roman" panose="02020603050405020304" pitchFamily="18" charset="0"/>
              </a:rPr>
              <a:t>(</a:t>
            </a:r>
            <a:r>
              <a:rPr lang="en-US" dirty="0">
                <a:latin typeface="Times New Roman" panose="02020603050405020304" pitchFamily="18" charset="0"/>
                <a:ea typeface="+mn-lt"/>
                <a:cs typeface="Times New Roman" panose="02020603050405020304" pitchFamily="18" charset="0"/>
              </a:rPr>
              <a:t>2) residual energy of devices at any given </a:t>
            </a:r>
            <a:r>
              <a:rPr lang="en-US" dirty="0" smtClean="0">
                <a:latin typeface="Times New Roman" panose="02020603050405020304" pitchFamily="18" charset="0"/>
                <a:ea typeface="+mn-lt"/>
                <a:cs typeface="Times New Roman" panose="02020603050405020304" pitchFamily="18" charset="0"/>
              </a:rPr>
              <a:t>time</a:t>
            </a:r>
            <a:r>
              <a:rPr lang="en-US" baseline="-25000" dirty="0" smtClean="0">
                <a:latin typeface="Times New Roman" panose="02020603050405020304" pitchFamily="18" charset="0"/>
                <a:ea typeface="+mn-lt"/>
                <a:cs typeface="Times New Roman" panose="02020603050405020304" pitchFamily="18" charset="0"/>
              </a:rPr>
              <a:t>16</a:t>
            </a:r>
            <a:endParaRPr lang="en-US" dirty="0" smtClean="0">
              <a:latin typeface="Times New Roman" panose="02020603050405020304" pitchFamily="18" charset="0"/>
              <a:ea typeface="+mn-lt"/>
              <a:cs typeface="Times New Roman" panose="02020603050405020304" pitchFamily="18" charset="0"/>
            </a:endParaRPr>
          </a:p>
          <a:p>
            <a:pPr algn="just"/>
            <a:endParaRPr lang="en-US" dirty="0"/>
          </a:p>
        </p:txBody>
      </p:sp>
      <p:sp>
        <p:nvSpPr>
          <p:cNvPr id="3" name="Rectangle 2">
            <a:extLst>
              <a:ext uri="{FF2B5EF4-FFF2-40B4-BE49-F238E27FC236}">
                <a16:creationId xmlns:a16="http://schemas.microsoft.com/office/drawing/2014/main" id="{878DE9EF-CED5-D749-8F33-44CA01158829}"/>
              </a:ext>
            </a:extLst>
          </p:cNvPr>
          <p:cNvSpPr/>
          <p:nvPr/>
        </p:nvSpPr>
        <p:spPr>
          <a:xfrm>
            <a:off x="247079" y="6114130"/>
            <a:ext cx="11225784" cy="738664"/>
          </a:xfrm>
          <a:prstGeom prst="rect">
            <a:avLst/>
          </a:prstGeom>
        </p:spPr>
        <p:txBody>
          <a:bodyPr wrap="square">
            <a:spAutoFit/>
          </a:bodyPr>
          <a:lstStyle/>
          <a:p>
            <a:r>
              <a:rPr lang="en-US" sz="1400" dirty="0" smtClean="0"/>
              <a:t>[16] </a:t>
            </a:r>
            <a:r>
              <a:rPr lang="en-IN" sz="1400" dirty="0"/>
              <a:t>S. Roy et al. Adaptive motif-based topology control in mobile software </a:t>
            </a:r>
            <a:r>
              <a:rPr lang="en-IN" sz="1400" dirty="0" smtClean="0"/>
              <a:t>defined wireless </a:t>
            </a:r>
            <a:r>
              <a:rPr lang="en-IN" sz="1400" dirty="0"/>
              <a:t>sensor networks. In </a:t>
            </a:r>
            <a:r>
              <a:rPr lang="en-IN" sz="1400" i="1" dirty="0"/>
              <a:t>2021 IEEE 18th Annual Consumer </a:t>
            </a:r>
            <a:r>
              <a:rPr lang="en-IN" sz="1400" i="1" dirty="0" smtClean="0"/>
              <a:t>Communications &amp; </a:t>
            </a:r>
            <a:r>
              <a:rPr lang="en-IN" sz="1400" i="1" dirty="0"/>
              <a:t>Networking Conference (CCNC)</a:t>
            </a:r>
            <a:r>
              <a:rPr lang="en-IN" sz="1400" dirty="0"/>
              <a:t>, pages 1–6. IEEE, 2021 </a:t>
            </a:r>
            <a:br>
              <a:rPr lang="en-IN" sz="1400" dirty="0"/>
            </a:br>
            <a:endParaRPr lang="en-US" sz="1400" dirty="0"/>
          </a:p>
        </p:txBody>
      </p:sp>
      <p:pic>
        <p:nvPicPr>
          <p:cNvPr id="4" name="Audio 3">
            <a:hlinkClick r:id="" action="ppaction://media"/>
            <a:extLst>
              <a:ext uri="{FF2B5EF4-FFF2-40B4-BE49-F238E27FC236}">
                <a16:creationId xmlns:a16="http://schemas.microsoft.com/office/drawing/2014/main" id="{817C201E-35C9-C147-AAE7-F8E28B8C0D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31451235"/>
      </p:ext>
    </p:extLst>
  </p:cSld>
  <p:clrMapOvr>
    <a:masterClrMapping/>
  </p:clrMapOvr>
  <mc:AlternateContent xmlns:mc="http://schemas.openxmlformats.org/markup-compatibility/2006" xmlns:p14="http://schemas.microsoft.com/office/powerpoint/2010/main">
    <mc:Choice Requires="p14">
      <p:transition spd="slow" p14:dur="2000" advTm="32874"/>
    </mc:Choice>
    <mc:Fallback xmlns="">
      <p:transition spd="slow" advTm="32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65DF79-4313-3B4B-8BDB-411BDCE25221}"/>
              </a:ext>
            </a:extLst>
          </p:cNvPr>
          <p:cNvSpPr/>
          <p:nvPr/>
        </p:nvSpPr>
        <p:spPr>
          <a:xfrm>
            <a:off x="247079" y="409606"/>
            <a:ext cx="11225784" cy="1938992"/>
          </a:xfrm>
          <a:prstGeom prst="rect">
            <a:avLst/>
          </a:prstGeom>
        </p:spPr>
        <p:txBody>
          <a:bodyPr wrap="square" lIns="91440" tIns="45720" rIns="91440" bIns="45720" anchor="t">
            <a:spAutoFit/>
          </a:bodyPr>
          <a:lstStyle/>
          <a:p>
            <a:pPr algn="just"/>
            <a:r>
              <a:rPr lang="en-US" i="1" dirty="0">
                <a:latin typeface="Times New Roman" panose="02020603050405020304" pitchFamily="18" charset="0"/>
                <a:cs typeface="Times New Roman" panose="02020603050405020304" pitchFamily="18" charset="0"/>
              </a:rPr>
              <a:t>Mobile sensors.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are  capable  of  sensing  events  and  communicating  with  other  nodes using  short-range radio  communication  (such  as  Mesh logic  and  </a:t>
            </a:r>
            <a:r>
              <a:rPr lang="en-US" dirty="0" smtClean="0">
                <a:latin typeface="Times New Roman" panose="02020603050405020304" pitchFamily="18" charset="0"/>
                <a:cs typeface="Times New Roman" panose="02020603050405020304" pitchFamily="18" charset="0"/>
              </a:rPr>
              <a:t>ZigBee)</a:t>
            </a:r>
            <a:r>
              <a:rPr lang="en-US" baseline="-25000" dirty="0" smtClean="0">
                <a:latin typeface="Times New Roman" panose="02020603050405020304" pitchFamily="18" charset="0"/>
                <a:cs typeface="Times New Roman" panose="02020603050405020304" pitchFamily="18" charset="0"/>
              </a:rPr>
              <a:t>17</a:t>
            </a:r>
          </a:p>
          <a:p>
            <a:pPr marL="285750" indent="-285750" algn="just">
              <a:buFont typeface="Arial" panose="020B0604020202020204" pitchFamily="34" charset="0"/>
              <a:buChar char="•"/>
            </a:pPr>
            <a:endParaRPr lang="en-US" baseline="-25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are  rechargeable,  energy- and storage-constrained and act as source as well as </a:t>
            </a:r>
            <a:r>
              <a:rPr lang="en-US" dirty="0" smtClean="0">
                <a:latin typeface="Times New Roman" panose="02020603050405020304" pitchFamily="18" charset="0"/>
                <a:cs typeface="Times New Roman" panose="02020603050405020304" pitchFamily="18" charset="0"/>
              </a:rPr>
              <a:t>intermediaries.</a:t>
            </a:r>
          </a:p>
          <a:p>
            <a:pPr marL="285750" indent="-28575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We assume that each node tends to periodically visit </a:t>
            </a:r>
            <a:r>
              <a:rPr lang="en-US" i="1" dirty="0" smtClean="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 waypoints (where </a:t>
            </a:r>
            <a:r>
              <a:rPr lang="en-US" i="1" dirty="0" smtClean="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 is its periodicity).</a:t>
            </a:r>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78DE9EF-CED5-D749-8F33-44CA01158829}"/>
              </a:ext>
            </a:extLst>
          </p:cNvPr>
          <p:cNvSpPr/>
          <p:nvPr/>
        </p:nvSpPr>
        <p:spPr>
          <a:xfrm>
            <a:off x="247079" y="6361780"/>
            <a:ext cx="11225784" cy="307777"/>
          </a:xfrm>
          <a:prstGeom prst="rect">
            <a:avLst/>
          </a:prstGeom>
        </p:spPr>
        <p:txBody>
          <a:bodyPr wrap="square">
            <a:spAutoFit/>
          </a:bodyPr>
          <a:lstStyle/>
          <a:p>
            <a:r>
              <a:rPr lang="en-US" sz="1400" dirty="0" smtClean="0"/>
              <a:t>[17] B. </a:t>
            </a:r>
            <a:r>
              <a:rPr lang="en-US" sz="1400" dirty="0" err="1" smtClean="0"/>
              <a:t>Sundararaman</a:t>
            </a:r>
            <a:r>
              <a:rPr lang="en-US" sz="1400" dirty="0" smtClean="0"/>
              <a:t>, et al. "Clock synchronization for wireless sensor networks: a survey." Ad hoc networks 3, no. 3 (2005): 281-323.</a:t>
            </a:r>
            <a:endParaRPr lang="en-US" sz="1400" dirty="0"/>
          </a:p>
        </p:txBody>
      </p:sp>
      <p:pic>
        <p:nvPicPr>
          <p:cNvPr id="4" name="Audio 3">
            <a:hlinkClick r:id="" action="ppaction://media"/>
            <a:extLst>
              <a:ext uri="{FF2B5EF4-FFF2-40B4-BE49-F238E27FC236}">
                <a16:creationId xmlns:a16="http://schemas.microsoft.com/office/drawing/2014/main" id="{817C201E-35C9-C147-AAE7-F8E28B8C0D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392406"/>
      </p:ext>
    </p:extLst>
  </p:cSld>
  <p:clrMapOvr>
    <a:masterClrMapping/>
  </p:clrMapOvr>
  <mc:AlternateContent xmlns:mc="http://schemas.openxmlformats.org/markup-compatibility/2006" xmlns:p14="http://schemas.microsoft.com/office/powerpoint/2010/main">
    <mc:Choice Requires="p14">
      <p:transition spd="slow" p14:dur="2000" advTm="32874"/>
    </mc:Choice>
    <mc:Fallback xmlns="">
      <p:transition spd="slow" advTm="32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D7B3A5B9-B051-C744-A163-890C598AFF5D}"/>
              </a:ext>
            </a:extLst>
          </p:cNvPr>
          <p:cNvSpPr/>
          <p:nvPr/>
        </p:nvSpPr>
        <p:spPr>
          <a:xfrm>
            <a:off x="5136237" y="3113407"/>
            <a:ext cx="1914528" cy="646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C83004D-15C0-B746-BCDF-BFC3CA11D0A9}"/>
              </a:ext>
            </a:extLst>
          </p:cNvPr>
          <p:cNvSpPr txBox="1"/>
          <p:nvPr/>
        </p:nvSpPr>
        <p:spPr>
          <a:xfrm>
            <a:off x="247079" y="1572219"/>
            <a:ext cx="10887075" cy="1015663"/>
          </a:xfrm>
          <a:prstGeom prst="rect">
            <a:avLst/>
          </a:prstGeom>
          <a:noFill/>
        </p:spPr>
        <p:txBody>
          <a:bodyPr wrap="square" rtlCol="0">
            <a:spAutoFit/>
          </a:bodyPr>
          <a:lstStyle/>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p:txBody>
      </p:sp>
      <p:sp>
        <p:nvSpPr>
          <p:cNvPr id="8" name="Rectangle 7">
            <a:extLst>
              <a:ext uri="{FF2B5EF4-FFF2-40B4-BE49-F238E27FC236}">
                <a16:creationId xmlns:a16="http://schemas.microsoft.com/office/drawing/2014/main" id="{EC55F6FB-9878-C140-8837-C6500FD8ABFE}"/>
              </a:ext>
            </a:extLst>
          </p:cNvPr>
          <p:cNvSpPr/>
          <p:nvPr/>
        </p:nvSpPr>
        <p:spPr>
          <a:xfrm>
            <a:off x="4021814" y="3113407"/>
            <a:ext cx="4143375" cy="646331"/>
          </a:xfrm>
          <a:prstGeom prst="rect">
            <a:avLst/>
          </a:prstGeom>
        </p:spPr>
        <p:txBody>
          <a:bodyPr wrap="square">
            <a:spAutoFit/>
          </a:bodyPr>
          <a:lstStyle/>
          <a:p>
            <a:pPr algn="ctr"/>
            <a:r>
              <a:rPr lang="en-US" sz="3600" dirty="0"/>
              <a:t>Approach</a:t>
            </a:r>
          </a:p>
        </p:txBody>
      </p:sp>
      <p:pic>
        <p:nvPicPr>
          <p:cNvPr id="2" name="Audio 1">
            <a:hlinkClick r:id="" action="ppaction://media"/>
            <a:extLst>
              <a:ext uri="{FF2B5EF4-FFF2-40B4-BE49-F238E27FC236}">
                <a16:creationId xmlns:a16="http://schemas.microsoft.com/office/drawing/2014/main" id="{989BC2AD-EF73-034B-81A8-0018772349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31064433"/>
      </p:ext>
    </p:extLst>
  </p:cSld>
  <p:clrMapOvr>
    <a:masterClrMapping/>
  </p:clrMapOvr>
  <mc:AlternateContent xmlns:mc="http://schemas.openxmlformats.org/markup-compatibility/2006" xmlns:p14="http://schemas.microsoft.com/office/powerpoint/2010/main">
    <mc:Choice Requires="p14">
      <p:transition spd="slow" p14:dur="2000" advTm="4918"/>
    </mc:Choice>
    <mc:Fallback xmlns="">
      <p:transition spd="slow" advTm="4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EF8EA43-A62D-604D-B84F-2C0CB7A8745A}"/>
              </a:ext>
            </a:extLst>
          </p:cNvPr>
          <p:cNvSpPr/>
          <p:nvPr/>
        </p:nvSpPr>
        <p:spPr>
          <a:xfrm>
            <a:off x="247079" y="409606"/>
            <a:ext cx="7511034" cy="369332"/>
          </a:xfrm>
          <a:prstGeom prst="rect">
            <a:avLst/>
          </a:prstGeom>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Generation of Trip</a:t>
            </a:r>
            <a:endParaRPr lang="en-US" b="1" dirty="0">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16DAA992-6D56-7C49-A50B-235274864B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
        <p:nvSpPr>
          <p:cNvPr id="2" name="TextBox 1"/>
          <p:cNvSpPr txBox="1"/>
          <p:nvPr/>
        </p:nvSpPr>
        <p:spPr>
          <a:xfrm>
            <a:off x="247079" y="1011115"/>
            <a:ext cx="10979721" cy="3693319"/>
          </a:xfrm>
          <a:prstGeom prst="rect">
            <a:avLst/>
          </a:prstGeom>
          <a:noFill/>
        </p:spPr>
        <p:txBody>
          <a:bodyPr wrap="square" rtlCol="0">
            <a:spAutoFit/>
          </a:bodyPr>
          <a:lstStyle/>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Each individual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 with periodicity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periodically visits a set of waypoints denoted as </a:t>
            </a:r>
            <a:r>
              <a:rPr lang="en-US" i="1" dirty="0">
                <a:latin typeface="Times New Roman" panose="02020603050405020304" pitchFamily="18" charset="0"/>
                <a:cs typeface="Times New Roman" panose="02020603050405020304" pitchFamily="18" charset="0"/>
              </a:rPr>
              <a:t>z</a:t>
            </a:r>
            <a:r>
              <a:rPr lang="en-US" dirty="0">
                <a:latin typeface="Times New Roman" panose="02020603050405020304" pitchFamily="18" charset="0"/>
                <a:cs typeface="Times New Roman" panose="02020603050405020304" pitchFamily="18" charset="0"/>
              </a:rPr>
              <a:t> ∈ </a:t>
            </a:r>
            <a:r>
              <a:rPr lang="el-GR" dirty="0">
                <a:latin typeface="Times New Roman" panose="02020603050405020304" pitchFamily="18" charset="0"/>
                <a:cs typeface="Times New Roman" panose="02020603050405020304" pitchFamily="18" charset="0"/>
              </a:rPr>
              <a:t>π</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 (where period vector </a:t>
            </a:r>
            <a:r>
              <a:rPr lang="el-GR" dirty="0" smtClean="0">
                <a:latin typeface="Times New Roman" panose="02020603050405020304" pitchFamily="18" charset="0"/>
                <a:cs typeface="Times New Roman" panose="02020603050405020304" pitchFamily="18" charset="0"/>
              </a:rPr>
              <a:t>π</a:t>
            </a:r>
            <a:r>
              <a:rPr lang="en-US" dirty="0" smtClean="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in the order of appearance in the list</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node with </a:t>
            </a:r>
            <a:r>
              <a:rPr lang="en-US" i="1" dirty="0" smtClean="0">
                <a:latin typeface="Times New Roman" panose="02020603050405020304" pitchFamily="18" charset="0"/>
                <a:cs typeface="Times New Roman" panose="02020603050405020304" pitchFamily="18" charset="0"/>
              </a:rPr>
              <a:t>p </a:t>
            </a:r>
            <a:r>
              <a:rPr lang="en-US" dirty="0" smtClean="0">
                <a:latin typeface="Times New Roman" panose="02020603050405020304" pitchFamily="18" charset="0"/>
                <a:cs typeface="Times New Roman" panose="02020603050405020304" pitchFamily="18" charset="0"/>
              </a:rPr>
              <a:t>= 4 </a:t>
            </a:r>
            <a:r>
              <a:rPr lang="en-US" dirty="0">
                <a:latin typeface="Times New Roman" panose="02020603050405020304" pitchFamily="18" charset="0"/>
                <a:cs typeface="Times New Roman" panose="02020603050405020304" pitchFamily="18" charset="0"/>
              </a:rPr>
              <a:t>&amp; </a:t>
            </a:r>
            <a:r>
              <a:rPr lang="el-GR" dirty="0">
                <a:latin typeface="Times New Roman" panose="02020603050405020304" pitchFamily="18" charset="0"/>
                <a:cs typeface="Times New Roman" panose="02020603050405020304" pitchFamily="18" charset="0"/>
              </a:rPr>
              <a:t>π </a:t>
            </a:r>
            <a:r>
              <a:rPr lang="en-US" dirty="0" smtClean="0">
                <a:latin typeface="Times New Roman" panose="02020603050405020304" pitchFamily="18" charset="0"/>
                <a:cs typeface="Times New Roman" panose="02020603050405020304" pitchFamily="18" charset="0"/>
              </a:rPr>
              <a:t>= [0, 1, 3, 2] </a:t>
            </a:r>
            <a:r>
              <a:rPr lang="en-US" dirty="0">
                <a:latin typeface="Times New Roman" panose="02020603050405020304" pitchFamily="18" charset="0"/>
                <a:cs typeface="Times New Roman" panose="02020603050405020304" pitchFamily="18" charset="0"/>
              </a:rPr>
              <a:t>visits </a:t>
            </a:r>
            <a:r>
              <a:rPr lang="en-US" dirty="0" smtClean="0">
                <a:latin typeface="Times New Roman" panose="02020603050405020304" pitchFamily="18" charset="0"/>
                <a:cs typeface="Times New Roman" panose="02020603050405020304" pitchFamily="18" charset="0"/>
              </a:rPr>
              <a:t>0, 1, 3, 2, 0, 1, . . . </a:t>
            </a:r>
            <a:r>
              <a:rPr lang="en-US" dirty="0">
                <a:latin typeface="Times New Roman" panose="02020603050405020304" pitchFamily="18" charset="0"/>
                <a:cs typeface="Times New Roman" panose="02020603050405020304" pitchFamily="18" charset="0"/>
              </a:rPr>
              <a:t>until the trip plan is reset and </a:t>
            </a:r>
            <a:r>
              <a:rPr lang="en-US" i="1" dirty="0">
                <a:latin typeface="Times New Roman" panose="02020603050405020304" pitchFamily="18" charset="0"/>
                <a:cs typeface="Times New Roman" panose="02020603050405020304" pitchFamily="18" charset="0"/>
              </a:rPr>
              <a:t>p </a:t>
            </a:r>
            <a:r>
              <a:rPr lang="en-US" dirty="0">
                <a:latin typeface="Times New Roman" panose="02020603050405020304" pitchFamily="18" charset="0"/>
                <a:cs typeface="Times New Roman" panose="02020603050405020304" pitchFamily="18" charset="0"/>
              </a:rPr>
              <a:t>and </a:t>
            </a:r>
            <a:r>
              <a:rPr lang="el-GR" dirty="0">
                <a:latin typeface="Times New Roman" panose="02020603050405020304" pitchFamily="18" charset="0"/>
                <a:cs typeface="Times New Roman" panose="02020603050405020304" pitchFamily="18" charset="0"/>
              </a:rPr>
              <a:t>π </a:t>
            </a:r>
            <a:r>
              <a:rPr lang="en-US" dirty="0" smtClean="0">
                <a:latin typeface="Times New Roman" panose="02020603050405020304" pitchFamily="18" charset="0"/>
                <a:cs typeface="Times New Roman" panose="02020603050405020304" pitchFamily="18" charset="0"/>
              </a:rPr>
              <a:t>are </a:t>
            </a:r>
            <a:r>
              <a:rPr lang="en-US" dirty="0">
                <a:latin typeface="Times New Roman" panose="02020603050405020304" pitchFamily="18" charset="0"/>
                <a:cs typeface="Times New Roman" panose="02020603050405020304" pitchFamily="18" charset="0"/>
              </a:rPr>
              <a:t>re-initialized</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each node we generate </a:t>
            </a:r>
            <a:r>
              <a:rPr lang="el-GR" dirty="0">
                <a:latin typeface="Times New Roman" panose="02020603050405020304" pitchFamily="18" charset="0"/>
                <a:cs typeface="Times New Roman" panose="02020603050405020304" pitchFamily="18" charset="0"/>
              </a:rPr>
              <a:t>π </a:t>
            </a:r>
            <a:r>
              <a:rPr lang="en-US" dirty="0" smtClean="0">
                <a:latin typeface="Times New Roman" panose="02020603050405020304" pitchFamily="18" charset="0"/>
                <a:cs typeface="Times New Roman" panose="02020603050405020304" pitchFamily="18" charset="0"/>
              </a:rPr>
              <a:t>from </a:t>
            </a:r>
            <a:r>
              <a:rPr lang="en-US" dirty="0">
                <a:latin typeface="Times New Roman" panose="02020603050405020304" pitchFamily="18" charset="0"/>
                <a:cs typeface="Times New Roman" panose="02020603050405020304" pitchFamily="18" charset="0"/>
              </a:rPr>
              <a:t>the inter-zone mobility patterns given by a transition matrix A</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a:t>
            </a:r>
            <a:r>
              <a:rPr lang="en-US" dirty="0" err="1">
                <a:latin typeface="Times New Roman" panose="02020603050405020304" pitchFamily="18" charset="0"/>
                <a:cs typeface="Times New Roman" panose="02020603050405020304" pitchFamily="18" charset="0"/>
              </a:rPr>
              <a:t>i,j</a:t>
            </a:r>
            <a:r>
              <a:rPr lang="en-US" dirty="0">
                <a:latin typeface="Times New Roman" panose="02020603050405020304" pitchFamily="18" charset="0"/>
                <a:cs typeface="Times New Roman" panose="02020603050405020304" pitchFamily="18" charset="0"/>
              </a:rPr>
              <a:t>] denotes the probability of traveling from zone </a:t>
            </a:r>
            <a:r>
              <a:rPr lang="en-US" i="1" dirty="0">
                <a:latin typeface="Times New Roman" panose="02020603050405020304" pitchFamily="18" charset="0"/>
                <a:cs typeface="Times New Roman" panose="02020603050405020304" pitchFamily="18" charset="0"/>
              </a:rPr>
              <a:t>z</a:t>
            </a:r>
            <a:r>
              <a:rPr lang="en-US" i="1" baseline="-25000" dirty="0">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a:t>
            </a:r>
            <a:r>
              <a:rPr lang="en-US" i="1" dirty="0">
                <a:latin typeface="Times New Roman" panose="02020603050405020304" pitchFamily="18" charset="0"/>
                <a:cs typeface="Times New Roman" panose="02020603050405020304" pitchFamily="18" charset="0"/>
              </a:rPr>
              <a:t>z</a:t>
            </a:r>
            <a:r>
              <a:rPr lang="en-US" i="1" baseline="-25000" dirty="0">
                <a:latin typeface="Times New Roman" panose="02020603050405020304" pitchFamily="18" charset="0"/>
                <a:cs typeface="Times New Roman" panose="02020603050405020304" pitchFamily="18" charset="0"/>
              </a:rPr>
              <a:t>j</a:t>
            </a:r>
            <a:r>
              <a:rPr lang="en-US" i="1"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l-GR" dirty="0" smtClean="0">
                <a:latin typeface="Times New Roman" panose="02020603050405020304" pitchFamily="18" charset="0"/>
                <a:cs typeface="Times New Roman" panose="02020603050405020304" pitchFamily="18" charset="0"/>
              </a:rPr>
              <a:t>π</a:t>
            </a:r>
            <a:r>
              <a:rPr lang="en-US" dirty="0" smtClean="0">
                <a:latin typeface="Times New Roman" panose="02020603050405020304" pitchFamily="18" charset="0"/>
                <a:cs typeface="Times New Roman" panose="02020603050405020304" pitchFamily="18" charset="0"/>
              </a:rPr>
              <a:t> is </a:t>
            </a:r>
            <a:r>
              <a:rPr lang="en-US" dirty="0">
                <a:latin typeface="Times New Roman" panose="02020603050405020304" pitchFamily="18" charset="0"/>
                <a:cs typeface="Times New Roman" panose="02020603050405020304" pitchFamily="18" charset="0"/>
              </a:rPr>
              <a:t>calculated using the first-order Markov Chain model</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next waypoint only depends on the current waypoint in </a:t>
            </a:r>
            <a:r>
              <a:rPr lang="el-GR" dirty="0">
                <a:latin typeface="Times New Roman" panose="02020603050405020304" pitchFamily="18" charset="0"/>
                <a:cs typeface="Times New Roman" panose="02020603050405020304" pitchFamily="18" charset="0"/>
              </a:rPr>
              <a:t>π</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5012610"/>
      </p:ext>
    </p:extLst>
  </p:cSld>
  <p:clrMapOvr>
    <a:masterClrMapping/>
  </p:clrMapOvr>
  <mc:AlternateContent xmlns:mc="http://schemas.openxmlformats.org/markup-compatibility/2006" xmlns:p14="http://schemas.microsoft.com/office/powerpoint/2010/main">
    <mc:Choice Requires="p14">
      <p:transition spd="slow" p14:dur="2000" advTm="30499"/>
    </mc:Choice>
    <mc:Fallback xmlns="">
      <p:transition spd="slow" advTm="30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EF8EA43-A62D-604D-B84F-2C0CB7A8745A}"/>
              </a:ext>
            </a:extLst>
          </p:cNvPr>
          <p:cNvSpPr/>
          <p:nvPr/>
        </p:nvSpPr>
        <p:spPr>
          <a:xfrm>
            <a:off x="247079" y="471152"/>
            <a:ext cx="7511034" cy="369332"/>
          </a:xfrm>
          <a:prstGeom prst="rect">
            <a:avLst/>
          </a:prstGeom>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Temporal Feature Engineering</a:t>
            </a:r>
            <a:endParaRPr lang="en-US" b="1" dirty="0">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16DAA992-6D56-7C49-A50B-235274864B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
        <p:nvSpPr>
          <p:cNvPr id="2" name="TextBox 1"/>
          <p:cNvSpPr txBox="1"/>
          <p:nvPr/>
        </p:nvSpPr>
        <p:spPr>
          <a:xfrm>
            <a:off x="247079" y="1011115"/>
            <a:ext cx="10979721" cy="1754326"/>
          </a:xfrm>
          <a:prstGeom prst="rect">
            <a:avLst/>
          </a:prstGeom>
          <a:noFill/>
        </p:spPr>
        <p:txBody>
          <a:bodyPr wrap="square" rtlCol="0">
            <a:spAutoFit/>
          </a:bodyPr>
          <a:lstStyle/>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apply ML models to learn the periodicity vector </a:t>
            </a:r>
            <a:r>
              <a:rPr lang="en-US" dirty="0" smtClean="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π</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 the nodes</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knowing </a:t>
            </a:r>
            <a:r>
              <a:rPr lang="el-GR" dirty="0">
                <a:latin typeface="Times New Roman" panose="02020603050405020304" pitchFamily="18" charset="0"/>
                <a:cs typeface="Times New Roman" panose="02020603050405020304" pitchFamily="18" charset="0"/>
              </a:rPr>
              <a:t>π</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we can predict the future location of the nodes with greater certainty</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have used a sliding window approach to learn </a:t>
            </a:r>
            <a:r>
              <a:rPr lang="en-US" b="1" dirty="0">
                <a:latin typeface="Times New Roman" panose="02020603050405020304" pitchFamily="18" charset="0"/>
                <a:cs typeface="Times New Roman" panose="02020603050405020304" pitchFamily="18" charset="0"/>
              </a:rPr>
              <a:t>X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y </a:t>
            </a:r>
            <a:r>
              <a:rPr lang="en-US" dirty="0">
                <a:latin typeface="Times New Roman" panose="02020603050405020304" pitchFamily="18" charset="0"/>
                <a:cs typeface="Times New Roman" panose="02020603050405020304" pitchFamily="18" charset="0"/>
              </a:rPr>
              <a:t>vectors on the most recent temporal mobility patterns of the nodes in the last </a:t>
            </a:r>
            <a:r>
              <a:rPr lang="en-US" b="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 time-points.</a:t>
            </a:r>
          </a:p>
        </p:txBody>
      </p:sp>
      <p:sp>
        <p:nvSpPr>
          <p:cNvPr id="5" name="Rectangle 4">
            <a:extLst>
              <a:ext uri="{FF2B5EF4-FFF2-40B4-BE49-F238E27FC236}">
                <a16:creationId xmlns:a16="http://schemas.microsoft.com/office/drawing/2014/main" id="{9EF8EA43-A62D-604D-B84F-2C0CB7A8745A}"/>
              </a:ext>
            </a:extLst>
          </p:cNvPr>
          <p:cNvSpPr/>
          <p:nvPr/>
        </p:nvSpPr>
        <p:spPr>
          <a:xfrm>
            <a:off x="247079" y="3249522"/>
            <a:ext cx="7511034" cy="369332"/>
          </a:xfrm>
          <a:prstGeom prst="rect">
            <a:avLst/>
          </a:prstGeom>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Updating Mobility Parameter</a:t>
            </a:r>
            <a:endParaRPr lang="en-US"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47078" y="3759531"/>
            <a:ext cx="10979721" cy="1477328"/>
          </a:xfrm>
          <a:prstGeom prst="rect">
            <a:avLst/>
          </a:prstGeom>
          <a:noFill/>
        </p:spPr>
        <p:txBody>
          <a:bodyPr wrap="square" rtlCol="0">
            <a:spAutoFit/>
          </a:bodyPr>
          <a:lstStyle/>
          <a:p>
            <a:pPr marL="285750" indent="-285750"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Each node may intermittently update his itinerary that may add more uncertainty rendering the previously learnt parameters ineffective.</a:t>
            </a:r>
          </a:p>
          <a:p>
            <a:pPr fontAlgn="base"/>
            <a:endParaRPr lang="en-US" dirty="0" smtClean="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If the accuracy drops down below the  threshold parameter(defined by us) then ML parameters will need to be relearned.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486792"/>
      </p:ext>
    </p:extLst>
  </p:cSld>
  <p:clrMapOvr>
    <a:masterClrMapping/>
  </p:clrMapOvr>
  <mc:AlternateContent xmlns:mc="http://schemas.openxmlformats.org/markup-compatibility/2006" xmlns:p14="http://schemas.microsoft.com/office/powerpoint/2010/main">
    <mc:Choice Requires="p14">
      <p:transition spd="slow" p14:dur="2000" advTm="30499"/>
    </mc:Choice>
    <mc:Fallback xmlns="">
      <p:transition spd="slow" advTm="30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EF8EA43-A62D-604D-B84F-2C0CB7A8745A}"/>
              </a:ext>
            </a:extLst>
          </p:cNvPr>
          <p:cNvSpPr/>
          <p:nvPr/>
        </p:nvSpPr>
        <p:spPr>
          <a:xfrm>
            <a:off x="247079" y="409606"/>
            <a:ext cx="7511034" cy="369332"/>
          </a:xfrm>
          <a:prstGeom prst="rect">
            <a:avLst/>
          </a:prstGeom>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Spatio-temporal View of Mobile WSN</a:t>
            </a:r>
            <a:endParaRPr lang="en-US" b="1" dirty="0">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16DAA992-6D56-7C49-A50B-235274864B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
        <p:nvSpPr>
          <p:cNvPr id="2" name="TextBox 1"/>
          <p:cNvSpPr txBox="1"/>
          <p:nvPr/>
        </p:nvSpPr>
        <p:spPr>
          <a:xfrm>
            <a:off x="247079" y="1011115"/>
            <a:ext cx="10979721" cy="2031325"/>
          </a:xfrm>
          <a:prstGeom prst="rect">
            <a:avLst/>
          </a:prstGeom>
          <a:noFill/>
        </p:spPr>
        <p:txBody>
          <a:bodyPr wrap="square" rtlCol="0">
            <a:spAutoFit/>
          </a:bodyPr>
          <a:lstStyle/>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major characteristic of improving QoS during mobile wireless communications is to identify stable or reliable routes between any node and Base Station</a:t>
            </a:r>
            <a:r>
              <a:rPr lang="en-US" dirty="0" smtClean="0">
                <a:latin typeface="Times New Roman" panose="02020603050405020304" pitchFamily="18" charset="0"/>
                <a:cs typeface="Times New Roman" panose="02020603050405020304" pitchFamily="18" charset="0"/>
              </a:rPr>
              <a:t>.</a:t>
            </a:r>
          </a:p>
          <a:p>
            <a:pPr fontAlgn="base"/>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Static networks tend to exhibit improved QoS</a:t>
            </a:r>
            <a:r>
              <a:rPr lang="en-US" dirty="0" smtClean="0">
                <a:latin typeface="Times New Roman" panose="02020603050405020304" pitchFamily="18" charset="0"/>
                <a:cs typeface="Times New Roman" panose="02020603050405020304" pitchFamily="18" charset="0"/>
              </a:rPr>
              <a:t>.</a:t>
            </a:r>
          </a:p>
          <a:p>
            <a:pPr fontAlgn="base"/>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attempt to leverage the notion of node periodicity to create a static representation of the dynamic network topology.</a:t>
            </a:r>
          </a:p>
        </p:txBody>
      </p:sp>
    </p:spTree>
    <p:extLst>
      <p:ext uri="{BB962C8B-B14F-4D97-AF65-F5344CB8AC3E}">
        <p14:creationId xmlns:p14="http://schemas.microsoft.com/office/powerpoint/2010/main" val="2297177736"/>
      </p:ext>
    </p:extLst>
  </p:cSld>
  <p:clrMapOvr>
    <a:masterClrMapping/>
  </p:clrMapOvr>
  <mc:AlternateContent xmlns:mc="http://schemas.openxmlformats.org/markup-compatibility/2006" xmlns:p14="http://schemas.microsoft.com/office/powerpoint/2010/main">
    <mc:Choice Requires="p14">
      <p:transition spd="slow" p14:dur="2000" advTm="30499"/>
    </mc:Choice>
    <mc:Fallback xmlns="">
      <p:transition spd="slow" advTm="30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EF8EA43-A62D-604D-B84F-2C0CB7A8745A}"/>
              </a:ext>
            </a:extLst>
          </p:cNvPr>
          <p:cNvSpPr/>
          <p:nvPr/>
        </p:nvSpPr>
        <p:spPr>
          <a:xfrm>
            <a:off x="247079" y="409606"/>
            <a:ext cx="7511034" cy="369332"/>
          </a:xfrm>
          <a:prstGeom prst="rect">
            <a:avLst/>
          </a:prstGeom>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Spatio-temporal View of Mobile WSN</a:t>
            </a:r>
            <a:endParaRPr lang="en-US" b="1" dirty="0">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16DAA992-6D56-7C49-A50B-235274864B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
        <p:nvSpPr>
          <p:cNvPr id="3" name="TextBox 2"/>
          <p:cNvSpPr txBox="1"/>
          <p:nvPr/>
        </p:nvSpPr>
        <p:spPr>
          <a:xfrm>
            <a:off x="247079" y="1062833"/>
            <a:ext cx="6672467"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graphical representation of the spatiotemporal contact consists of T instances of each waypoint as node.</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Link exists between instances of waypoint(</a:t>
            </a:r>
            <a:r>
              <a:rPr lang="en-US" dirty="0" err="1"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j) which shows individual travel from waypoint </a:t>
            </a:r>
            <a:r>
              <a:rPr lang="en-US" dirty="0" err="1"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to j during the time interval </a:t>
            </a:r>
            <a:r>
              <a:rPr lang="en-US" i="1" dirty="0" smtClean="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 to </a:t>
            </a:r>
            <a:r>
              <a:rPr lang="en-US" i="1" dirty="0" smtClean="0">
                <a:latin typeface="Times New Roman" panose="02020603050405020304" pitchFamily="18" charset="0"/>
                <a:cs typeface="Times New Roman" panose="02020603050405020304" pitchFamily="18" charset="0"/>
              </a:rPr>
              <a:t>t + 1</a:t>
            </a:r>
            <a:r>
              <a:rPr lang="en-IN"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 the given figure we can see the base Station BS and individuals </a:t>
            </a:r>
            <a:r>
              <a:rPr lang="en-US" i="1" dirty="0" smtClean="0">
                <a:latin typeface="Times New Roman" panose="02020603050405020304" pitchFamily="18" charset="0"/>
                <a:cs typeface="Times New Roman" panose="02020603050405020304" pitchFamily="18" charset="0"/>
              </a:rPr>
              <a:t>u </a:t>
            </a:r>
            <a:r>
              <a:rPr lang="en-US" dirty="0" smtClean="0">
                <a:latin typeface="Times New Roman" panose="02020603050405020304" pitchFamily="18" charset="0"/>
                <a:cs typeface="Times New Roman" panose="02020603050405020304" pitchFamily="18" charset="0"/>
              </a:rPr>
              <a:t>= 1, 2, 3, 4 in red, blue, black and green colors, with periodicity vectors [4, 2, 1, 4], [3, 4], [4], and [S, 4] starting at time </a:t>
            </a:r>
            <a:r>
              <a:rPr lang="en-US" i="1" dirty="0" smtClean="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With the knowledge of the periodicity of 3 &amp; 4, person 2 may choose to forward data to node 4, since person 4 frequently visits the BS.</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Thus, the knowledge of periodicity helps tackle the uncertainty imposed due to human mobility.</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070" y="1062832"/>
            <a:ext cx="3990730" cy="3476111"/>
          </a:xfrm>
          <a:prstGeom prst="rect">
            <a:avLst/>
          </a:prstGeom>
        </p:spPr>
      </p:pic>
      <p:sp>
        <p:nvSpPr>
          <p:cNvPr id="5" name="TextBox 4"/>
          <p:cNvSpPr txBox="1"/>
          <p:nvPr/>
        </p:nvSpPr>
        <p:spPr>
          <a:xfrm>
            <a:off x="8009792" y="4756152"/>
            <a:ext cx="2743200"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Graphical representation of the spatiotemporal contact</a:t>
            </a:r>
            <a:r>
              <a:rPr lang="en-US" sz="1400" dirty="0">
                <a:latin typeface="Arial" panose="020B0604020202020204" pitchFamily="34" charset="0"/>
                <a:cs typeface="Arial" panose="020B0604020202020204" pitchFamily="34" charset="0"/>
              </a:rPr>
              <a:t> </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5115231"/>
      </p:ext>
    </p:extLst>
  </p:cSld>
  <p:clrMapOvr>
    <a:masterClrMapping/>
  </p:clrMapOvr>
  <mc:AlternateContent xmlns:mc="http://schemas.openxmlformats.org/markup-compatibility/2006" xmlns:p14="http://schemas.microsoft.com/office/powerpoint/2010/main">
    <mc:Choice Requires="p14">
      <p:transition spd="slow" p14:dur="2000" advTm="30499"/>
    </mc:Choice>
    <mc:Fallback xmlns="">
      <p:transition spd="slow" advTm="30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EF8EA43-A62D-604D-B84F-2C0CB7A8745A}"/>
              </a:ext>
            </a:extLst>
          </p:cNvPr>
          <p:cNvSpPr/>
          <p:nvPr/>
        </p:nvSpPr>
        <p:spPr>
          <a:xfrm>
            <a:off x="247079" y="409606"/>
            <a:ext cx="7511034" cy="369332"/>
          </a:xfrm>
          <a:prstGeom prst="rect">
            <a:avLst/>
          </a:prstGeom>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Training and Testing</a:t>
            </a:r>
            <a:endParaRPr lang="en-US" b="1" dirty="0">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16DAA992-6D56-7C49-A50B-235274864B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
        <p:nvSpPr>
          <p:cNvPr id="2" name="TextBox 1"/>
          <p:cNvSpPr txBox="1"/>
          <p:nvPr/>
        </p:nvSpPr>
        <p:spPr>
          <a:xfrm>
            <a:off x="247079" y="1011115"/>
            <a:ext cx="10979721" cy="5632311"/>
          </a:xfrm>
          <a:prstGeom prst="rect">
            <a:avLst/>
          </a:prstGeom>
          <a:noFill/>
        </p:spPr>
        <p:txBody>
          <a:bodyPr wrap="square" rtlCol="0">
            <a:spAutoFit/>
          </a:bodyPr>
          <a:lstStyle/>
          <a:p>
            <a:pPr marL="285750" indent="-285750"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Our ML parameters for training and testing the model are based on the mobility of each node.</a:t>
            </a: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Input parameters:</a:t>
            </a: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Accuracy threshold </a:t>
            </a:r>
            <a:r>
              <a:rPr lang="el-GR" i="1" dirty="0" smtClean="0">
                <a:latin typeface="Times New Roman" panose="02020603050405020304" pitchFamily="18" charset="0"/>
                <a:cs typeface="Times New Roman" panose="02020603050405020304" pitchFamily="18" charset="0"/>
              </a:rPr>
              <a:t>τ</a:t>
            </a:r>
            <a:endParaRPr lang="en-US" i="1" dirty="0" smtClean="0">
              <a:latin typeface="Times New Roman" panose="02020603050405020304" pitchFamily="18" charset="0"/>
              <a:cs typeface="Times New Roman" panose="02020603050405020304" pitchFamily="18" charset="0"/>
            </a:endParaRP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Number of waypoints </a:t>
            </a:r>
            <a:r>
              <a:rPr lang="en-US" i="1" dirty="0" smtClean="0">
                <a:latin typeface="Times New Roman" panose="02020603050405020304" pitchFamily="18" charset="0"/>
                <a:cs typeface="Times New Roman" panose="02020603050405020304" pitchFamily="18" charset="0"/>
              </a:rPr>
              <a:t>Z</a:t>
            </a:r>
            <a:endParaRPr lang="en-US" dirty="0" smtClean="0">
              <a:latin typeface="Times New Roman" panose="02020603050405020304" pitchFamily="18" charset="0"/>
              <a:cs typeface="Times New Roman" panose="02020603050405020304" pitchFamily="18" charset="0"/>
            </a:endParaRP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Trip reset probability </a:t>
            </a:r>
            <a:r>
              <a:rPr lang="en-US" i="1" dirty="0" smtClean="0">
                <a:latin typeface="Times New Roman" panose="02020603050405020304" pitchFamily="18" charset="0"/>
                <a:cs typeface="Times New Roman" panose="02020603050405020304" pitchFamily="18" charset="0"/>
              </a:rPr>
              <a:t>r</a:t>
            </a:r>
            <a:endParaRPr lang="en-US" dirty="0" smtClean="0">
              <a:latin typeface="Times New Roman" panose="02020603050405020304" pitchFamily="18" charset="0"/>
              <a:cs typeface="Times New Roman" panose="02020603050405020304" pitchFamily="18" charset="0"/>
            </a:endParaRP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Trip period </a:t>
            </a:r>
            <a:r>
              <a:rPr lang="en-US" i="1" dirty="0" smtClean="0">
                <a:latin typeface="Times New Roman" panose="02020603050405020304" pitchFamily="18" charset="0"/>
                <a:cs typeface="Times New Roman" panose="02020603050405020304" pitchFamily="18" charset="0"/>
              </a:rPr>
              <a:t>p</a:t>
            </a:r>
            <a:endParaRPr lang="en-US" dirty="0" smtClean="0">
              <a:latin typeface="Times New Roman" panose="02020603050405020304" pitchFamily="18" charset="0"/>
              <a:cs typeface="Times New Roman" panose="02020603050405020304" pitchFamily="18" charset="0"/>
            </a:endParaRP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Feature count </a:t>
            </a:r>
            <a:r>
              <a:rPr lang="en-US" i="1" dirty="0" smtClean="0">
                <a:latin typeface="Times New Roman" panose="02020603050405020304" pitchFamily="18" charset="0"/>
                <a:cs typeface="Times New Roman" panose="02020603050405020304" pitchFamily="18" charset="0"/>
              </a:rPr>
              <a:t>f</a:t>
            </a:r>
            <a:endParaRPr lang="en-US" dirty="0" smtClean="0">
              <a:latin typeface="Times New Roman" panose="02020603050405020304" pitchFamily="18" charset="0"/>
              <a:cs typeface="Times New Roman" panose="02020603050405020304" pitchFamily="18" charset="0"/>
            </a:endParaRP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Duration </a:t>
            </a:r>
            <a:r>
              <a:rPr lang="en-US" i="1" dirty="0" smtClean="0">
                <a:latin typeface="Times New Roman" panose="02020603050405020304" pitchFamily="18" charset="0"/>
                <a:cs typeface="Times New Roman" panose="02020603050405020304" pitchFamily="18" charset="0"/>
              </a:rPr>
              <a:t>T</a:t>
            </a:r>
            <a:endParaRPr lang="en-US" dirty="0" smtClean="0">
              <a:latin typeface="Times New Roman" panose="02020603050405020304" pitchFamily="18" charset="0"/>
              <a:cs typeface="Times New Roman" panose="02020603050405020304" pitchFamily="18" charset="0"/>
            </a:endParaRP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Periodic trip </a:t>
            </a:r>
            <a:r>
              <a:rPr lang="en-US" i="1" dirty="0" err="1" smtClean="0">
                <a:latin typeface="Times New Roman" panose="02020603050405020304" pitchFamily="18" charset="0"/>
                <a:cs typeface="Times New Roman" panose="02020603050405020304" pitchFamily="18" charset="0"/>
              </a:rPr>
              <a:t>tp</a:t>
            </a:r>
            <a:endParaRPr lang="en-US" i="1" dirty="0" smtClean="0">
              <a:latin typeface="Times New Roman" panose="02020603050405020304" pitchFamily="18" charset="0"/>
              <a:cs typeface="Times New Roman" panose="02020603050405020304" pitchFamily="18" charset="0"/>
            </a:endParaRP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Training and testing window </a:t>
            </a:r>
            <a:r>
              <a:rPr lang="en-US" i="1" dirty="0" smtClean="0">
                <a:latin typeface="Times New Roman" panose="02020603050405020304" pitchFamily="18" charset="0"/>
                <a:cs typeface="Times New Roman" panose="02020603050405020304" pitchFamily="18" charset="0"/>
              </a:rPr>
              <a:t>W</a:t>
            </a:r>
            <a:r>
              <a:rPr lang="en-US" i="1" baseline="-25000" dirty="0" smtClean="0">
                <a:latin typeface="Times New Roman" panose="02020603050405020304" pitchFamily="18" charset="0"/>
                <a:cs typeface="Times New Roman" panose="02020603050405020304" pitchFamily="18" charset="0"/>
              </a:rPr>
              <a:t>train</a:t>
            </a:r>
            <a:r>
              <a:rPr lang="en-US" i="1" baseline="300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and </a:t>
            </a:r>
            <a:r>
              <a:rPr lang="en-US" i="1" dirty="0" smtClean="0">
                <a:latin typeface="Times New Roman" panose="02020603050405020304" pitchFamily="18" charset="0"/>
                <a:cs typeface="Times New Roman" panose="02020603050405020304" pitchFamily="18" charset="0"/>
              </a:rPr>
              <a:t>W</a:t>
            </a:r>
            <a:r>
              <a:rPr lang="en-US" i="1" baseline="-25000" dirty="0" smtClean="0">
                <a:latin typeface="Times New Roman" panose="02020603050405020304" pitchFamily="18" charset="0"/>
                <a:cs typeface="Times New Roman" panose="02020603050405020304" pitchFamily="18" charset="0"/>
              </a:rPr>
              <a:t>test</a:t>
            </a:r>
            <a:endParaRPr lang="en-US" dirty="0" smtClean="0">
              <a:latin typeface="Times New Roman" panose="02020603050405020304" pitchFamily="18" charset="0"/>
              <a:cs typeface="Times New Roman" panose="02020603050405020304" pitchFamily="18" charset="0"/>
            </a:endParaRPr>
          </a:p>
          <a:p>
            <a:pPr fontAlgn="base"/>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 initializes accuracy </a:t>
            </a:r>
            <a:r>
              <a:rPr lang="en-US" i="1" dirty="0" smtClean="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ML parameter </a:t>
            </a:r>
            <a:r>
              <a:rPr lang="en-US" i="1" dirty="0" smtClean="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 and iterator </a:t>
            </a:r>
            <a:r>
              <a:rPr lang="en-US" i="1" dirty="0" err="1" smtClean="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It iterates </a:t>
            </a:r>
            <a:r>
              <a:rPr lang="en-US" i="1" dirty="0" smtClean="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 times and in each iteration </a:t>
            </a:r>
            <a:r>
              <a:rPr lang="en-US" i="1" dirty="0" smtClean="0">
                <a:latin typeface="Times New Roman" panose="02020603050405020304" pitchFamily="18" charset="0"/>
                <a:cs typeface="Times New Roman" panose="02020603050405020304" pitchFamily="18" charset="0"/>
              </a:rPr>
              <a:t>t </a:t>
            </a:r>
            <a:r>
              <a:rPr lang="en-US" dirty="0" smtClean="0">
                <a:latin typeface="Times New Roman" panose="02020603050405020304" pitchFamily="18" charset="0"/>
                <a:cs typeface="Times New Roman" panose="02020603050405020304" pitchFamily="18" charset="0"/>
              </a:rPr>
              <a:t>we have the following steps:</a:t>
            </a:r>
            <a:endParaRPr lang="en-US" dirty="0">
              <a:latin typeface="Times New Roman" panose="02020603050405020304" pitchFamily="18" charset="0"/>
              <a:cs typeface="Times New Roman" panose="02020603050405020304" pitchFamily="18" charset="0"/>
            </a:endParaRP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In each iteration our node generates trip vector </a:t>
            </a:r>
            <a:r>
              <a:rPr lang="en-US" i="1" dirty="0" err="1" smtClean="0">
                <a:latin typeface="Times New Roman" panose="02020603050405020304" pitchFamily="18" charset="0"/>
                <a:cs typeface="Times New Roman" panose="02020603050405020304" pitchFamily="18" charset="0"/>
              </a:rPr>
              <a:t>tp</a:t>
            </a:r>
            <a:r>
              <a:rPr lang="en-US" dirty="0" smtClean="0">
                <a:latin typeface="Times New Roman" panose="02020603050405020304" pitchFamily="18" charset="0"/>
                <a:cs typeface="Times New Roman" panose="02020603050405020304" pitchFamily="18" charset="0"/>
              </a:rPr>
              <a:t> with reset probability </a:t>
            </a:r>
            <a:r>
              <a:rPr lang="en-US" i="1" dirty="0" smtClean="0">
                <a:latin typeface="Times New Roman" panose="02020603050405020304" pitchFamily="18" charset="0"/>
                <a:cs typeface="Times New Roman" panose="02020603050405020304" pitchFamily="18" charset="0"/>
              </a:rPr>
              <a:t>r</a:t>
            </a:r>
            <a:r>
              <a:rPr lang="en-US" dirty="0" smtClean="0">
                <a:latin typeface="Times New Roman" panose="02020603050405020304" pitchFamily="18" charset="0"/>
                <a:cs typeface="Times New Roman" panose="02020603050405020304" pitchFamily="18" charset="0"/>
              </a:rPr>
              <a:t> and adds the first waypoint to the trip information vector D or the </a:t>
            </a:r>
            <a:r>
              <a:rPr lang="en-US" i="1" dirty="0" err="1" smtClean="0">
                <a:latin typeface="Times New Roman" panose="02020603050405020304" pitchFamily="18" charset="0"/>
                <a:cs typeface="Times New Roman" panose="02020603050405020304" pitchFamily="18" charset="0"/>
              </a:rPr>
              <a:t>i</a:t>
            </a:r>
            <a:r>
              <a:rPr lang="en-US" i="1" baseline="30000" dirty="0" err="1" smtClean="0">
                <a:latin typeface="Times New Roman" panose="02020603050405020304" pitchFamily="18" charset="0"/>
                <a:cs typeface="Times New Roman" panose="02020603050405020304" pitchFamily="18" charset="0"/>
              </a:rPr>
              <a:t>th</a:t>
            </a:r>
            <a:r>
              <a:rPr lang="en-US" dirty="0" smtClean="0">
                <a:latin typeface="Times New Roman" panose="02020603050405020304" pitchFamily="18" charset="0"/>
                <a:cs typeface="Times New Roman" panose="02020603050405020304" pitchFamily="18" charset="0"/>
              </a:rPr>
              <a:t> waypoint of </a:t>
            </a:r>
            <a:r>
              <a:rPr lang="en-US" i="1" dirty="0" err="1" smtClean="0">
                <a:latin typeface="Times New Roman" panose="02020603050405020304" pitchFamily="18" charset="0"/>
                <a:cs typeface="Times New Roman" panose="02020603050405020304" pitchFamily="18" charset="0"/>
              </a:rPr>
              <a:t>tp</a:t>
            </a:r>
            <a:r>
              <a:rPr lang="en-US" i="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is added to D.</a:t>
            </a: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If </a:t>
            </a:r>
            <a:r>
              <a:rPr lang="en-US" i="1" dirty="0" smtClean="0">
                <a:latin typeface="Times New Roman" panose="02020603050405020304" pitchFamily="18" charset="0"/>
                <a:cs typeface="Times New Roman" panose="02020603050405020304" pitchFamily="18" charset="0"/>
              </a:rPr>
              <a:t>t </a:t>
            </a:r>
            <a:r>
              <a:rPr lang="en-US" dirty="0" smtClean="0">
                <a:latin typeface="Times New Roman" panose="02020603050405020304" pitchFamily="18" charset="0"/>
                <a:cs typeface="Times New Roman" panose="02020603050405020304" pitchFamily="18" charset="0"/>
              </a:rPr>
              <a:t>= 0 or the accuracy </a:t>
            </a:r>
            <a:r>
              <a:rPr lang="en-US" i="1" dirty="0" smtClean="0">
                <a:latin typeface="Times New Roman" panose="02020603050405020304" pitchFamily="18" charset="0"/>
                <a:cs typeface="Times New Roman" panose="02020603050405020304" pitchFamily="18" charset="0"/>
              </a:rPr>
              <a:t>A </a:t>
            </a:r>
            <a:r>
              <a:rPr lang="en-US" dirty="0" smtClean="0">
                <a:latin typeface="Times New Roman" panose="02020603050405020304" pitchFamily="18" charset="0"/>
                <a:cs typeface="Times New Roman" panose="02020603050405020304" pitchFamily="18" charset="0"/>
              </a:rPr>
              <a:t>drops below the threshold </a:t>
            </a:r>
            <a:r>
              <a:rPr lang="el-GR" i="1" dirty="0" smtClean="0">
                <a:latin typeface="Times New Roman" panose="02020603050405020304" pitchFamily="18" charset="0"/>
                <a:cs typeface="Times New Roman" panose="02020603050405020304" pitchFamily="18" charset="0"/>
              </a:rPr>
              <a:t>τ</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 is used to learn the feature and label vectors </a:t>
            </a:r>
            <a:r>
              <a:rPr lang="en-US" b="1" dirty="0" smtClean="0">
                <a:latin typeface="Times New Roman" panose="02020603050405020304" pitchFamily="18" charset="0"/>
                <a:cs typeface="Times New Roman" panose="02020603050405020304" pitchFamily="18" charset="0"/>
              </a:rPr>
              <a:t>X </a:t>
            </a:r>
            <a:r>
              <a:rPr lang="en-US" dirty="0" smtClean="0">
                <a:latin typeface="Times New Roman" panose="02020603050405020304" pitchFamily="18" charset="0"/>
                <a:cs typeface="Times New Roman" panose="02020603050405020304" pitchFamily="18" charset="0"/>
              </a:rPr>
              <a:t>and </a:t>
            </a:r>
            <a:r>
              <a:rPr lang="en-US" b="1" dirty="0" smtClean="0">
                <a:latin typeface="Times New Roman" panose="02020603050405020304" pitchFamily="18" charset="0"/>
                <a:cs typeface="Times New Roman" panose="02020603050405020304" pitchFamily="18" charset="0"/>
              </a:rPr>
              <a:t>y</a:t>
            </a:r>
            <a:r>
              <a:rPr lang="en-US" dirty="0" smtClean="0">
                <a:latin typeface="Times New Roman" panose="02020603050405020304" pitchFamily="18" charset="0"/>
                <a:cs typeface="Times New Roman" panose="02020603050405020304" pitchFamily="18" charset="0"/>
              </a:rPr>
              <a:t>.</a:t>
            </a: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The ML parameters </a:t>
            </a:r>
            <a:r>
              <a:rPr lang="en-US" i="1" dirty="0" smtClean="0">
                <a:latin typeface="Times New Roman" panose="02020603050405020304" pitchFamily="18" charset="0"/>
                <a:cs typeface="Times New Roman" panose="02020603050405020304" pitchFamily="18" charset="0"/>
              </a:rPr>
              <a:t>C </a:t>
            </a:r>
            <a:r>
              <a:rPr lang="en-US" dirty="0" smtClean="0">
                <a:latin typeface="Times New Roman" panose="02020603050405020304" pitchFamily="18" charset="0"/>
                <a:cs typeface="Times New Roman" panose="02020603050405020304" pitchFamily="18" charset="0"/>
              </a:rPr>
              <a:t>are learned using the </a:t>
            </a:r>
            <a:r>
              <a:rPr lang="en-US" i="1" dirty="0" smtClean="0">
                <a:latin typeface="Times New Roman" panose="02020603050405020304" pitchFamily="18" charset="0"/>
                <a:cs typeface="Times New Roman" panose="02020603050405020304" pitchFamily="18" charset="0"/>
              </a:rPr>
              <a:t>fit</a:t>
            </a:r>
            <a:r>
              <a:rPr lang="en-US" dirty="0" smtClean="0">
                <a:latin typeface="Times New Roman" panose="02020603050405020304" pitchFamily="18" charset="0"/>
                <a:cs typeface="Times New Roman" panose="02020603050405020304" pitchFamily="18" charset="0"/>
              </a:rPr>
              <a:t>(</a:t>
            </a:r>
            <a:r>
              <a:rPr lang="en-US" b="1" dirty="0" err="1" smtClean="0">
                <a:latin typeface="Times New Roman" panose="02020603050405020304" pitchFamily="18" charset="0"/>
                <a:cs typeface="Times New Roman" panose="02020603050405020304" pitchFamily="18" charset="0"/>
              </a:rPr>
              <a:t>X</a:t>
            </a:r>
            <a:r>
              <a:rPr lang="en-US" dirty="0" err="1" smtClean="0">
                <a:latin typeface="Times New Roman" panose="02020603050405020304" pitchFamily="18" charset="0"/>
                <a:cs typeface="Times New Roman" panose="02020603050405020304" pitchFamily="18" charset="0"/>
              </a:rPr>
              <a:t>,</a:t>
            </a:r>
            <a:r>
              <a:rPr lang="en-US" b="1" dirty="0" err="1" smtClean="0">
                <a:latin typeface="Times New Roman" panose="02020603050405020304" pitchFamily="18" charset="0"/>
                <a:cs typeface="Times New Roman" panose="02020603050405020304" pitchFamily="18" charset="0"/>
              </a:rPr>
              <a:t>y</a:t>
            </a:r>
            <a:r>
              <a:rPr lang="en-US" dirty="0" smtClean="0">
                <a:latin typeface="Times New Roman" panose="02020603050405020304" pitchFamily="18" charset="0"/>
                <a:cs typeface="Times New Roman" panose="02020603050405020304" pitchFamily="18" charset="0"/>
              </a:rPr>
              <a:t>) function.</a:t>
            </a:r>
          </a:p>
          <a:p>
            <a:pPr marL="742950" lvl="1" indent="-285750" fontAlgn="base">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The algorithm then monitors the accuracy </a:t>
            </a:r>
            <a:r>
              <a:rPr lang="en-US" i="1" dirty="0" smtClean="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in predicting the last </a:t>
            </a:r>
            <a:r>
              <a:rPr lang="en-US" i="1" dirty="0" smtClean="0">
                <a:latin typeface="Times New Roman" panose="02020603050405020304" pitchFamily="18" charset="0"/>
                <a:cs typeface="Times New Roman" panose="02020603050405020304" pitchFamily="18" charset="0"/>
              </a:rPr>
              <a:t>W</a:t>
            </a:r>
            <a:r>
              <a:rPr lang="en-US" i="1" baseline="-25000" dirty="0" smtClean="0">
                <a:latin typeface="Times New Roman" panose="02020603050405020304" pitchFamily="18" charset="0"/>
                <a:cs typeface="Times New Roman" panose="02020603050405020304" pitchFamily="18" charset="0"/>
              </a:rPr>
              <a:t>test</a:t>
            </a:r>
            <a:r>
              <a:rPr lang="en-US" dirty="0" smtClean="0">
                <a:latin typeface="Times New Roman" panose="02020603050405020304" pitchFamily="18" charset="0"/>
                <a:cs typeface="Times New Roman" panose="02020603050405020304" pitchFamily="18" charset="0"/>
              </a:rPr>
              <a:t> waypoint visits.</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9494527"/>
      </p:ext>
    </p:extLst>
  </p:cSld>
  <p:clrMapOvr>
    <a:masterClrMapping/>
  </p:clrMapOvr>
  <mc:AlternateContent xmlns:mc="http://schemas.openxmlformats.org/markup-compatibility/2006" xmlns:p14="http://schemas.microsoft.com/office/powerpoint/2010/main">
    <mc:Choice Requires="p14">
      <p:transition spd="slow" p14:dur="2000" advTm="30499"/>
    </mc:Choice>
    <mc:Fallback xmlns="">
      <p:transition spd="slow" advTm="30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D7B3A5B9-B051-C744-A163-890C598AFF5D}"/>
              </a:ext>
            </a:extLst>
          </p:cNvPr>
          <p:cNvSpPr/>
          <p:nvPr/>
        </p:nvSpPr>
        <p:spPr>
          <a:xfrm>
            <a:off x="5136237" y="3113407"/>
            <a:ext cx="1914528" cy="646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C83004D-15C0-B746-BCDF-BFC3CA11D0A9}"/>
              </a:ext>
            </a:extLst>
          </p:cNvPr>
          <p:cNvSpPr txBox="1"/>
          <p:nvPr/>
        </p:nvSpPr>
        <p:spPr>
          <a:xfrm>
            <a:off x="247079" y="1572219"/>
            <a:ext cx="10887075" cy="1015663"/>
          </a:xfrm>
          <a:prstGeom prst="rect">
            <a:avLst/>
          </a:prstGeom>
          <a:noFill/>
        </p:spPr>
        <p:txBody>
          <a:bodyPr wrap="square" rtlCol="0">
            <a:spAutoFit/>
          </a:bodyPr>
          <a:lstStyle/>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p:txBody>
      </p:sp>
      <p:sp>
        <p:nvSpPr>
          <p:cNvPr id="8" name="Rectangle 7">
            <a:extLst>
              <a:ext uri="{FF2B5EF4-FFF2-40B4-BE49-F238E27FC236}">
                <a16:creationId xmlns:a16="http://schemas.microsoft.com/office/drawing/2014/main" id="{EC55F6FB-9878-C140-8837-C6500FD8ABFE}"/>
              </a:ext>
            </a:extLst>
          </p:cNvPr>
          <p:cNvSpPr/>
          <p:nvPr/>
        </p:nvSpPr>
        <p:spPr>
          <a:xfrm>
            <a:off x="4021814" y="3113407"/>
            <a:ext cx="4143375" cy="646331"/>
          </a:xfrm>
          <a:prstGeom prst="rect">
            <a:avLst/>
          </a:prstGeom>
        </p:spPr>
        <p:txBody>
          <a:bodyPr wrap="square">
            <a:spAutoFit/>
          </a:bodyPr>
          <a:lstStyle/>
          <a:p>
            <a:pPr algn="ctr"/>
            <a:r>
              <a:rPr lang="en-US" sz="3600" dirty="0"/>
              <a:t>Results</a:t>
            </a:r>
          </a:p>
        </p:txBody>
      </p:sp>
      <p:pic>
        <p:nvPicPr>
          <p:cNvPr id="2" name="Audio 1">
            <a:hlinkClick r:id="" action="ppaction://media"/>
            <a:extLst>
              <a:ext uri="{FF2B5EF4-FFF2-40B4-BE49-F238E27FC236}">
                <a16:creationId xmlns:a16="http://schemas.microsoft.com/office/drawing/2014/main" id="{477789AC-3D07-E945-92E2-92E5D607D6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67757855"/>
      </p:ext>
    </p:extLst>
  </p:cSld>
  <p:clrMapOvr>
    <a:masterClrMapping/>
  </p:clrMapOvr>
  <mc:AlternateContent xmlns:mc="http://schemas.openxmlformats.org/markup-compatibility/2006" xmlns:p14="http://schemas.microsoft.com/office/powerpoint/2010/main">
    <mc:Choice Requires="p14">
      <p:transition spd="slow" p14:dur="2000" advTm="4251"/>
    </mc:Choice>
    <mc:Fallback xmlns="">
      <p:transition spd="slow" advTm="4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8ADE49-597E-6C42-BF6B-2D82B8E41ADE}"/>
              </a:ext>
            </a:extLst>
          </p:cNvPr>
          <p:cNvSpPr/>
          <p:nvPr/>
        </p:nvSpPr>
        <p:spPr>
          <a:xfrm>
            <a:off x="4024312" y="183501"/>
            <a:ext cx="4143375" cy="646331"/>
          </a:xfrm>
          <a:prstGeom prst="rect">
            <a:avLst/>
          </a:prstGeom>
        </p:spPr>
        <p:txBody>
          <a:bodyPr wrap="square">
            <a:spAutoFit/>
          </a:bodyPr>
          <a:lstStyle/>
          <a:p>
            <a:pPr algn="ctr"/>
            <a:r>
              <a:rPr lang="en-US" sz="3600" dirty="0"/>
              <a:t>Quick glance </a:t>
            </a:r>
          </a:p>
        </p:txBody>
      </p:sp>
      <p:sp>
        <p:nvSpPr>
          <p:cNvPr id="5" name="TextBox 4">
            <a:extLst>
              <a:ext uri="{FF2B5EF4-FFF2-40B4-BE49-F238E27FC236}">
                <a16:creationId xmlns:a16="http://schemas.microsoft.com/office/drawing/2014/main" id="{7C83004D-15C0-B746-BCDF-BFC3CA11D0A9}"/>
              </a:ext>
            </a:extLst>
          </p:cNvPr>
          <p:cNvSpPr txBox="1"/>
          <p:nvPr/>
        </p:nvSpPr>
        <p:spPr>
          <a:xfrm>
            <a:off x="247079" y="1572219"/>
            <a:ext cx="10887075" cy="1015663"/>
          </a:xfrm>
          <a:prstGeom prst="rect">
            <a:avLst/>
          </a:prstGeom>
          <a:noFill/>
        </p:spPr>
        <p:txBody>
          <a:bodyPr wrap="square" rtlCol="0">
            <a:spAutoFit/>
          </a:bodyPr>
          <a:lstStyle/>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p:txBody>
      </p:sp>
      <p:pic>
        <p:nvPicPr>
          <p:cNvPr id="6" name="Picture 2">
            <a:extLst>
              <a:ext uri="{FF2B5EF4-FFF2-40B4-BE49-F238E27FC236}">
                <a16:creationId xmlns:a16="http://schemas.microsoft.com/office/drawing/2014/main" id="{227E3AD3-39CA-7346-8442-5D741ED1C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4192" y="1682670"/>
            <a:ext cx="3189962" cy="3492659"/>
          </a:xfrm>
          <a:prstGeom prst="rect">
            <a:avLst/>
          </a:prstGeom>
          <a:solidFill>
            <a:schemeClr val="bg1"/>
          </a:solidFill>
          <a:ln>
            <a:noFill/>
          </a:ln>
        </p:spPr>
      </p:pic>
      <p:sp>
        <p:nvSpPr>
          <p:cNvPr id="8" name="TextBox 7">
            <a:extLst>
              <a:ext uri="{FF2B5EF4-FFF2-40B4-BE49-F238E27FC236}">
                <a16:creationId xmlns:a16="http://schemas.microsoft.com/office/drawing/2014/main" id="{6FBFC8F2-2B08-6B41-B2BF-A502D60C624A}"/>
              </a:ext>
            </a:extLst>
          </p:cNvPr>
          <p:cNvSpPr txBox="1"/>
          <p:nvPr/>
        </p:nvSpPr>
        <p:spPr>
          <a:xfrm>
            <a:off x="247079" y="1572219"/>
            <a:ext cx="10887075" cy="347787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Garamond" panose="02020404030301010803" pitchFamily="18" charset="0"/>
                <a:cs typeface="Adobe Hebrew" pitchFamily="18" charset="-79"/>
              </a:rPr>
              <a:t>Background</a:t>
            </a:r>
          </a:p>
          <a:p>
            <a:pPr marL="342900" indent="-34290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342900" indent="-342900" algn="just">
              <a:buFont typeface="Arial" panose="020B0604020202020204" pitchFamily="34" charset="0"/>
              <a:buChar char="•"/>
            </a:pPr>
            <a:r>
              <a:rPr lang="en-US" sz="2000" dirty="0" smtClean="0">
                <a:latin typeface="Garamond" panose="02020404030301010803" pitchFamily="18" charset="0"/>
                <a:cs typeface="Adobe Hebrew" pitchFamily="18" charset="-79"/>
              </a:rPr>
              <a:t>Contributions</a:t>
            </a:r>
            <a:endParaRPr lang="en-US" sz="2000" dirty="0">
              <a:latin typeface="Garamond" panose="02020404030301010803" pitchFamily="18" charset="0"/>
              <a:cs typeface="Adobe Hebrew" pitchFamily="18" charset="-79"/>
            </a:endParaRPr>
          </a:p>
          <a:p>
            <a:pPr marL="342900" indent="-34290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342900" indent="-342900" algn="just">
              <a:buFont typeface="Arial" panose="020B0604020202020204" pitchFamily="34" charset="0"/>
              <a:buChar char="•"/>
            </a:pPr>
            <a:r>
              <a:rPr lang="en-US" sz="2000" dirty="0">
                <a:latin typeface="Garamond" panose="02020404030301010803" pitchFamily="18" charset="0"/>
                <a:cs typeface="Adobe Hebrew" pitchFamily="18" charset="-79"/>
              </a:rPr>
              <a:t>System model</a:t>
            </a:r>
          </a:p>
          <a:p>
            <a:pPr marL="342900" indent="-34290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342900" indent="-342900" algn="just">
              <a:buFont typeface="Arial" panose="020B0604020202020204" pitchFamily="34" charset="0"/>
              <a:buChar char="•"/>
            </a:pPr>
            <a:r>
              <a:rPr lang="en-US" sz="2000" dirty="0">
                <a:latin typeface="Garamond" panose="02020404030301010803" pitchFamily="18" charset="0"/>
                <a:cs typeface="Adobe Hebrew" pitchFamily="18" charset="-79"/>
              </a:rPr>
              <a:t>Approach</a:t>
            </a:r>
          </a:p>
          <a:p>
            <a:pPr marL="342900" indent="-34290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342900" indent="-342900" algn="just">
              <a:buFont typeface="Arial" panose="020B0604020202020204" pitchFamily="34" charset="0"/>
              <a:buChar char="•"/>
            </a:pPr>
            <a:r>
              <a:rPr lang="en-US" sz="2000" dirty="0">
                <a:latin typeface="Garamond" panose="02020404030301010803" pitchFamily="18" charset="0"/>
                <a:cs typeface="Adobe Hebrew" pitchFamily="18" charset="-79"/>
              </a:rPr>
              <a:t>Results </a:t>
            </a:r>
          </a:p>
          <a:p>
            <a:pPr marL="342900" indent="-34290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342900" indent="-342900" algn="just">
              <a:buFont typeface="Arial" panose="020B0604020202020204" pitchFamily="34" charset="0"/>
              <a:buChar char="•"/>
            </a:pPr>
            <a:r>
              <a:rPr lang="en-US" sz="2000" dirty="0">
                <a:latin typeface="Garamond" panose="02020404030301010803" pitchFamily="18" charset="0"/>
                <a:cs typeface="Adobe Hebrew" pitchFamily="18" charset="-79"/>
              </a:rPr>
              <a:t>Conclusions</a:t>
            </a:r>
          </a:p>
        </p:txBody>
      </p:sp>
      <p:pic>
        <p:nvPicPr>
          <p:cNvPr id="2" name="Audio 1">
            <a:hlinkClick r:id="" action="ppaction://media"/>
            <a:extLst>
              <a:ext uri="{FF2B5EF4-FFF2-40B4-BE49-F238E27FC236}">
                <a16:creationId xmlns:a16="http://schemas.microsoft.com/office/drawing/2014/main" id="{BFAE051A-DF28-C445-A628-3ED7A76C89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0562068"/>
      </p:ext>
    </p:extLst>
  </p:cSld>
  <p:clrMapOvr>
    <a:masterClrMapping/>
  </p:clrMapOvr>
  <mc:AlternateContent xmlns:mc="http://schemas.openxmlformats.org/markup-compatibility/2006" xmlns:p14="http://schemas.microsoft.com/office/powerpoint/2010/main">
    <mc:Choice Requires="p14">
      <p:transition spd="slow" p14:dur="2000" advTm="21776"/>
    </mc:Choice>
    <mc:Fallback xmlns="">
      <p:transition spd="slow" advTm="21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13A4FEC-C8CF-6347-AB3F-527ADDFFD743}"/>
              </a:ext>
            </a:extLst>
          </p:cNvPr>
          <p:cNvSpPr/>
          <p:nvPr/>
        </p:nvSpPr>
        <p:spPr>
          <a:xfrm>
            <a:off x="280619" y="2990121"/>
            <a:ext cx="11246657" cy="265192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58CB52A-E803-0E48-8860-89D331AD6B24}"/>
              </a:ext>
            </a:extLst>
          </p:cNvPr>
          <p:cNvSpPr/>
          <p:nvPr/>
        </p:nvSpPr>
        <p:spPr>
          <a:xfrm>
            <a:off x="280620" y="357188"/>
            <a:ext cx="11246656" cy="23420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85F9B043-6487-8F40-BA1A-D3BD766F070D}"/>
              </a:ext>
            </a:extLst>
          </p:cNvPr>
          <p:cNvSpPr/>
          <p:nvPr/>
        </p:nvSpPr>
        <p:spPr>
          <a:xfrm>
            <a:off x="338137" y="380818"/>
            <a:ext cx="11263313" cy="6186309"/>
          </a:xfrm>
          <a:prstGeom prst="rect">
            <a:avLst/>
          </a:prstGeom>
        </p:spPr>
        <p:txBody>
          <a:bodyPr wrap="square">
            <a:spAutoFit/>
          </a:bodyPr>
          <a:lstStyle/>
          <a:p>
            <a:pPr algn="just"/>
            <a:r>
              <a:rPr lang="en-US" i="1" dirty="0">
                <a:latin typeface="Times New Roman" panose="02020603050405020304" pitchFamily="18" charset="0"/>
                <a:cs typeface="Times New Roman" panose="02020603050405020304" pitchFamily="18" charset="0"/>
              </a:rPr>
              <a:t>Scenario. </a:t>
            </a:r>
          </a:p>
          <a:p>
            <a:pPr algn="just"/>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create a customized simulation environment based on the SimPy library</a:t>
            </a:r>
            <a:r>
              <a:rPr lang="en-US" baseline="-25000" dirty="0">
                <a:latin typeface="Times New Roman" panose="02020603050405020304" pitchFamily="18" charset="0"/>
                <a:cs typeface="Times New Roman" panose="02020603050405020304" pitchFamily="18" charset="0"/>
              </a:rPr>
              <a:t>18 </a:t>
            </a:r>
            <a:r>
              <a:rPr lang="en-US" dirty="0">
                <a:latin typeface="Times New Roman" panose="02020603050405020304" pitchFamily="18" charset="0"/>
                <a:cs typeface="Times New Roman" panose="02020603050405020304" pitchFamily="18" charset="0"/>
              </a:rPr>
              <a:t>to capture the interaction among the nodes and the base station</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simulations are carried out on 100 nodes over a period of 150 minutes</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Nodes move to a new waypoint once in every 2 minutes and sense event data once every minute.</a:t>
            </a:r>
          </a:p>
          <a:p>
            <a:pPr algn="just"/>
            <a:endParaRPr lang="en-US" dirty="0">
              <a:latin typeface="Times New Roman" panose="02020603050405020304" pitchFamily="18" charset="0"/>
              <a:cs typeface="Times New Roman" panose="02020603050405020304" pitchFamily="18" charset="0"/>
            </a:endParaRPr>
          </a:p>
          <a:p>
            <a:pPr algn="just"/>
            <a:endParaRPr lang="en-US" i="1" dirty="0">
              <a:latin typeface="Times New Roman" panose="02020603050405020304" pitchFamily="18" charset="0"/>
              <a:cs typeface="Times New Roman" panose="02020603050405020304" pitchFamily="18" charset="0"/>
            </a:endParaRPr>
          </a:p>
          <a:p>
            <a:pPr algn="just"/>
            <a:r>
              <a:rPr lang="en-US" i="1" dirty="0">
                <a:latin typeface="Times New Roman" panose="02020603050405020304" pitchFamily="18" charset="0"/>
                <a:cs typeface="Times New Roman" panose="02020603050405020304" pitchFamily="18" charset="0"/>
              </a:rPr>
              <a:t>Generation of event/task data</a:t>
            </a:r>
            <a:r>
              <a:rPr lang="en-US" i="1"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50 events take place uniformly across the area per minute</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use the Deconet Public Transport Network Data Repository</a:t>
            </a:r>
            <a:r>
              <a:rPr lang="en-US" baseline="-25000" dirty="0">
                <a:latin typeface="Times New Roman" panose="02020603050405020304" pitchFamily="18" charset="0"/>
                <a:cs typeface="Times New Roman" panose="02020603050405020304" pitchFamily="18" charset="0"/>
              </a:rPr>
              <a:t>19</a:t>
            </a:r>
            <a:r>
              <a:rPr lang="en-US" dirty="0">
                <a:latin typeface="Times New Roman" panose="02020603050405020304" pitchFamily="18" charset="0"/>
                <a:cs typeface="Times New Roman" panose="02020603050405020304" pitchFamily="18" charset="0"/>
              </a:rPr>
              <a:t>, which houses public transport schedules in the form of networks with waypoints as nodes and inter-waypoint traffic as link weight.</a:t>
            </a: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pick out 19 waypoints out of 8000 waypoints from Rome, Italy for the simulation and generate the inter-waypoint transition matrix .</a:t>
            </a: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additional waypoint (labeled 0) serves as the base station and is placed at the centroid.</a:t>
            </a:r>
          </a:p>
          <a:p>
            <a:pPr marL="285750" indent="-28575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0F37C7CF-4B23-3B4F-AC4A-34333FCAB0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81353476"/>
      </p:ext>
    </p:extLst>
  </p:cSld>
  <p:clrMapOvr>
    <a:masterClrMapping/>
  </p:clrMapOvr>
  <mc:AlternateContent xmlns:mc="http://schemas.openxmlformats.org/markup-compatibility/2006" xmlns:p14="http://schemas.microsoft.com/office/powerpoint/2010/main">
    <mc:Choice Requires="p14">
      <p:transition spd="slow" p14:dur="2000" advTm="40693"/>
    </mc:Choice>
    <mc:Fallback xmlns="">
      <p:transition spd="slow" advTm="40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13A4FEC-C8CF-6347-AB3F-527ADDFFD743}"/>
              </a:ext>
            </a:extLst>
          </p:cNvPr>
          <p:cNvSpPr/>
          <p:nvPr/>
        </p:nvSpPr>
        <p:spPr>
          <a:xfrm>
            <a:off x="280619" y="2018940"/>
            <a:ext cx="11246657" cy="19423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58CB52A-E803-0E48-8860-89D331AD6B24}"/>
              </a:ext>
            </a:extLst>
          </p:cNvPr>
          <p:cNvSpPr/>
          <p:nvPr/>
        </p:nvSpPr>
        <p:spPr>
          <a:xfrm>
            <a:off x="280620" y="357187"/>
            <a:ext cx="11246656" cy="136826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85F9B043-6487-8F40-BA1A-D3BD766F070D}"/>
              </a:ext>
            </a:extLst>
          </p:cNvPr>
          <p:cNvSpPr/>
          <p:nvPr/>
        </p:nvSpPr>
        <p:spPr>
          <a:xfrm>
            <a:off x="338137" y="380818"/>
            <a:ext cx="11263313" cy="6186309"/>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ML </a:t>
            </a:r>
            <a:r>
              <a:rPr lang="en-US" i="1" dirty="0" smtClean="0">
                <a:latin typeface="Times New Roman" panose="02020603050405020304" pitchFamily="18" charset="0"/>
                <a:cs typeface="Times New Roman" panose="02020603050405020304" pitchFamily="18" charset="0"/>
              </a:rPr>
              <a:t>Model</a:t>
            </a:r>
          </a:p>
          <a:p>
            <a:endParaRPr lang="en-US" i="1"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employ SVM to learn the human mobility patterns, by predicting the next waypoint visits based on recent trips.</a:t>
            </a:r>
          </a:p>
          <a:p>
            <a:endParaRPr lang="en-US" i="1" dirty="0" smtClean="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RPL</a:t>
            </a:r>
          </a:p>
          <a:p>
            <a:endParaRPr lang="en-US" i="1"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a distance vector proactive routing protocol employed to direct traffic towards the base station</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use RPL as a baseline routing approach</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Metrics</a:t>
            </a:r>
          </a:p>
          <a:p>
            <a:endParaRPr lang="en-US" i="1"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Two metrics have been considered:</a:t>
            </a:r>
          </a:p>
          <a:p>
            <a:pPr marL="742950" lvl="1" indent="-285750" fontAlgn="base">
              <a:buFont typeface="Courier New" panose="02070309020205020404" pitchFamily="49" charset="0"/>
              <a:buChar char="o"/>
            </a:pPr>
            <a:r>
              <a:rPr lang="en-US" i="1" dirty="0">
                <a:latin typeface="Times New Roman" panose="02020603050405020304" pitchFamily="18" charset="0"/>
                <a:cs typeface="Times New Roman" panose="02020603050405020304" pitchFamily="18" charset="0"/>
              </a:rPr>
              <a:t>Packet Delivery </a:t>
            </a:r>
            <a:r>
              <a:rPr lang="en-US" i="1" dirty="0" smtClean="0">
                <a:latin typeface="Times New Roman" panose="02020603050405020304" pitchFamily="18" charset="0"/>
                <a:cs typeface="Times New Roman" panose="02020603050405020304" pitchFamily="18" charset="0"/>
              </a:rPr>
              <a:t>Ratio </a:t>
            </a:r>
            <a:r>
              <a:rPr lang="en-US" dirty="0" smtClean="0">
                <a:latin typeface="Times New Roman" panose="02020603050405020304" pitchFamily="18" charset="0"/>
                <a:cs typeface="Times New Roman" panose="02020603050405020304" pitchFamily="18" charset="0"/>
              </a:rPr>
              <a:t>is defined as the ratio between the number of unique packets received by the BS to number of unique packets sensed by all the nodes.</a:t>
            </a:r>
            <a:endParaRPr lang="en-US" i="1" dirty="0">
              <a:latin typeface="Times New Roman" panose="02020603050405020304" pitchFamily="18" charset="0"/>
              <a:cs typeface="Times New Roman" panose="02020603050405020304" pitchFamily="18" charset="0"/>
            </a:endParaRPr>
          </a:p>
          <a:p>
            <a:pPr marL="742950" lvl="1" indent="-285750" fontAlgn="base">
              <a:buFont typeface="Courier New" panose="02070309020205020404" pitchFamily="49" charset="0"/>
              <a:buChar char="o"/>
            </a:pPr>
            <a:r>
              <a:rPr lang="en-US" i="1" dirty="0" smtClean="0">
                <a:latin typeface="Times New Roman" panose="02020603050405020304" pitchFamily="18" charset="0"/>
                <a:cs typeface="Times New Roman" panose="02020603050405020304" pitchFamily="18" charset="0"/>
              </a:rPr>
              <a:t>Latency </a:t>
            </a:r>
            <a:r>
              <a:rPr lang="en-US" dirty="0" smtClean="0">
                <a:latin typeface="Times New Roman" panose="02020603050405020304" pitchFamily="18" charset="0"/>
                <a:cs typeface="Times New Roman" panose="02020603050405020304" pitchFamily="18" charset="0"/>
              </a:rPr>
              <a:t>is measured in terms of the time(in minutes) elapsed between the occurrence of events and its recipient by BS.</a:t>
            </a:r>
            <a:endParaRPr lang="en-US" i="1" dirty="0">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0F37C7CF-4B23-3B4F-AC4A-34333FCAB0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
        <p:nvSpPr>
          <p:cNvPr id="9" name="Rounded Rectangle 8"/>
          <p:cNvSpPr/>
          <p:nvPr/>
        </p:nvSpPr>
        <p:spPr>
          <a:xfrm>
            <a:off x="280619" y="4445539"/>
            <a:ext cx="11246657" cy="2121587"/>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spTree>
    <p:extLst>
      <p:ext uri="{BB962C8B-B14F-4D97-AF65-F5344CB8AC3E}">
        <p14:creationId xmlns:p14="http://schemas.microsoft.com/office/powerpoint/2010/main" val="3841779939"/>
      </p:ext>
    </p:extLst>
  </p:cSld>
  <p:clrMapOvr>
    <a:masterClrMapping/>
  </p:clrMapOvr>
  <mc:AlternateContent xmlns:mc="http://schemas.openxmlformats.org/markup-compatibility/2006" xmlns:p14="http://schemas.microsoft.com/office/powerpoint/2010/main">
    <mc:Choice Requires="p14">
      <p:transition spd="slow" p14:dur="2000" advTm="40693"/>
    </mc:Choice>
    <mc:Fallback xmlns="">
      <p:transition spd="slow" advTm="40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830FD-D477-6740-A864-CBCEFB0185B5}"/>
              </a:ext>
            </a:extLst>
          </p:cNvPr>
          <p:cNvSpPr/>
          <p:nvPr/>
        </p:nvSpPr>
        <p:spPr>
          <a:xfrm>
            <a:off x="417445" y="458066"/>
            <a:ext cx="2619050" cy="369332"/>
          </a:xfrm>
          <a:prstGeom prst="rect">
            <a:avLst/>
          </a:prstGeom>
        </p:spPr>
        <p:txBody>
          <a:bodyPr wrap="none">
            <a:spAutoFit/>
          </a:bodyPr>
          <a:lstStyle/>
          <a:p>
            <a:pPr algn="just"/>
            <a:r>
              <a:rPr lang="en-US" i="1" dirty="0">
                <a:latin typeface="Times New Roman" panose="02020603050405020304" pitchFamily="18" charset="0"/>
                <a:cs typeface="Times New Roman" panose="02020603050405020304" pitchFamily="18" charset="0"/>
              </a:rPr>
              <a:t>Effect of </a:t>
            </a:r>
            <a:r>
              <a:rPr lang="en-US" i="1" dirty="0" smtClean="0">
                <a:latin typeface="Times New Roman" panose="02020603050405020304" pitchFamily="18" charset="0"/>
                <a:cs typeface="Times New Roman" panose="02020603050405020304" pitchFamily="18" charset="0"/>
              </a:rPr>
              <a:t>Reset Probability</a:t>
            </a:r>
            <a:endParaRPr lang="en-US" i="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E234340-68A9-8642-8702-8FBC66014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237" y="4060833"/>
            <a:ext cx="3998214" cy="2200275"/>
          </a:xfrm>
          <a:prstGeom prst="rect">
            <a:avLst/>
          </a:prstGeom>
        </p:spPr>
      </p:pic>
      <p:sp>
        <p:nvSpPr>
          <p:cNvPr id="10" name="TextBox 9">
            <a:extLst>
              <a:ext uri="{FF2B5EF4-FFF2-40B4-BE49-F238E27FC236}">
                <a16:creationId xmlns:a16="http://schemas.microsoft.com/office/drawing/2014/main" id="{136AE200-2819-3D40-8D10-EA4AB9F44463}"/>
              </a:ext>
            </a:extLst>
          </p:cNvPr>
          <p:cNvSpPr txBox="1"/>
          <p:nvPr/>
        </p:nvSpPr>
        <p:spPr>
          <a:xfrm>
            <a:off x="6149963" y="3779334"/>
            <a:ext cx="5392758"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Effect of trip reset probability on Parameter Relearning Frequency</a:t>
            </a:r>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0C77C94-D233-F74A-871C-7304863382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5141" y="1054425"/>
            <a:ext cx="3902403" cy="2147548"/>
          </a:xfrm>
          <a:prstGeom prst="rect">
            <a:avLst/>
          </a:prstGeom>
        </p:spPr>
      </p:pic>
      <p:sp>
        <p:nvSpPr>
          <p:cNvPr id="15" name="TextBox 14">
            <a:extLst>
              <a:ext uri="{FF2B5EF4-FFF2-40B4-BE49-F238E27FC236}">
                <a16:creationId xmlns:a16="http://schemas.microsoft.com/office/drawing/2014/main" id="{F8DA74F5-5A1E-1145-B6D1-E91606DF6EE0}"/>
              </a:ext>
            </a:extLst>
          </p:cNvPr>
          <p:cNvSpPr txBox="1"/>
          <p:nvPr/>
        </p:nvSpPr>
        <p:spPr>
          <a:xfrm>
            <a:off x="7108687" y="690519"/>
            <a:ext cx="3475310"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Effect of trip reset probability on Accuracy</a:t>
            </a:r>
            <a:endParaRPr lang="en-US" sz="14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E10DD5A-8D2C-3B4E-86E8-1B4D0AF4FFD2}"/>
              </a:ext>
            </a:extLst>
          </p:cNvPr>
          <p:cNvSpPr/>
          <p:nvPr/>
        </p:nvSpPr>
        <p:spPr>
          <a:xfrm>
            <a:off x="417445" y="2047811"/>
            <a:ext cx="5500688" cy="2308324"/>
          </a:xfrm>
          <a:prstGeom prst="rect">
            <a:avLst/>
          </a:prstGeom>
        </p:spPr>
        <p:txBody>
          <a:bodyPr wrap="square">
            <a:spAutoFit/>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 person resets his trip with a probability </a:t>
            </a:r>
            <a:r>
              <a:rPr lang="en-US" i="1" dirty="0" smtClean="0">
                <a:latin typeface="Times New Roman" panose="02020603050405020304" pitchFamily="18" charset="0"/>
                <a:cs typeface="Times New Roman" panose="02020603050405020304" pitchFamily="18" charset="0"/>
              </a:rPr>
              <a:t>r</a:t>
            </a:r>
            <a:r>
              <a:rPr lang="en-US" dirty="0" smtClean="0">
                <a:latin typeface="Times New Roman" panose="02020603050405020304" pitchFamily="18" charset="0"/>
                <a:cs typeface="Times New Roman" panose="02020603050405020304" pitchFamily="18" charset="0"/>
              </a:rPr>
              <a:t>, causing him/her to regenerate the periodicity vector.</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For </a:t>
            </a:r>
            <a:r>
              <a:rPr lang="en-US" i="1" dirty="0" smtClean="0">
                <a:latin typeface="Times New Roman" panose="02020603050405020304" pitchFamily="18" charset="0"/>
                <a:cs typeface="Times New Roman" panose="02020603050405020304" pitchFamily="18" charset="0"/>
              </a:rPr>
              <a:t>r</a:t>
            </a:r>
            <a:r>
              <a:rPr lang="en-US" dirty="0" smtClean="0">
                <a:latin typeface="Times New Roman" panose="02020603050405020304" pitchFamily="18" charset="0"/>
                <a:cs typeface="Times New Roman" panose="02020603050405020304" pitchFamily="18" charset="0"/>
              </a:rPr>
              <a:t> = 0, there us no uncertainty in the person’s trip.</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For higher </a:t>
            </a:r>
            <a:r>
              <a:rPr lang="en-US" i="1" dirty="0" smtClean="0">
                <a:latin typeface="Times New Roman" panose="02020603050405020304" pitchFamily="18" charset="0"/>
                <a:cs typeface="Times New Roman" panose="02020603050405020304" pitchFamily="18" charset="0"/>
              </a:rPr>
              <a:t>r</a:t>
            </a:r>
            <a:r>
              <a:rPr lang="en-US" dirty="0" smtClean="0">
                <a:latin typeface="Times New Roman" panose="02020603050405020304" pitchFamily="18" charset="0"/>
                <a:cs typeface="Times New Roman" panose="02020603050405020304" pitchFamily="18" charset="0"/>
              </a:rPr>
              <a:t> values like </a:t>
            </a:r>
            <a:r>
              <a:rPr lang="en-US" i="1" dirty="0" smtClean="0">
                <a:latin typeface="Times New Roman" panose="02020603050405020304" pitchFamily="18" charset="0"/>
                <a:cs typeface="Times New Roman" panose="02020603050405020304" pitchFamily="18" charset="0"/>
              </a:rPr>
              <a:t>r</a:t>
            </a:r>
            <a:r>
              <a:rPr lang="en-US" dirty="0" smtClean="0">
                <a:latin typeface="Times New Roman" panose="02020603050405020304" pitchFamily="18" charset="0"/>
                <a:cs typeface="Times New Roman" panose="02020603050405020304" pitchFamily="18" charset="0"/>
              </a:rPr>
              <a:t> = 0.05, 0.1, the SVM classifier yields lower accuracy in the prediction of the next waypoint.</a:t>
            </a:r>
            <a:endParaRPr lang="en-US" dirty="0">
              <a:latin typeface="Times New Roman" panose="02020603050405020304" pitchFamily="18" charset="0"/>
              <a:cs typeface="Times New Roman" panose="02020603050405020304" pitchFamily="18" charset="0"/>
            </a:endParaRPr>
          </a:p>
        </p:txBody>
      </p:sp>
      <p:pic>
        <p:nvPicPr>
          <p:cNvPr id="17" name="Audio 16">
            <a:hlinkClick r:id="" action="ppaction://media"/>
            <a:extLst>
              <a:ext uri="{FF2B5EF4-FFF2-40B4-BE49-F238E27FC236}">
                <a16:creationId xmlns:a16="http://schemas.microsoft.com/office/drawing/2014/main" id="{7A07F01E-60B0-D94C-B9F5-CB1F46F3E0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77772349"/>
      </p:ext>
    </p:extLst>
  </p:cSld>
  <p:clrMapOvr>
    <a:masterClrMapping/>
  </p:clrMapOvr>
  <mc:AlternateContent xmlns:mc="http://schemas.openxmlformats.org/markup-compatibility/2006" xmlns:p14="http://schemas.microsoft.com/office/powerpoint/2010/main">
    <mc:Choice Requires="p14">
      <p:transition spd="slow" p14:dur="2000" advTm="59661"/>
    </mc:Choice>
    <mc:Fallback xmlns="">
      <p:transition spd="slow" advTm="59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830FD-D477-6740-A864-CBCEFB0185B5}"/>
              </a:ext>
            </a:extLst>
          </p:cNvPr>
          <p:cNvSpPr/>
          <p:nvPr/>
        </p:nvSpPr>
        <p:spPr>
          <a:xfrm>
            <a:off x="286151" y="458066"/>
            <a:ext cx="3337196" cy="369332"/>
          </a:xfrm>
          <a:prstGeom prst="rect">
            <a:avLst/>
          </a:prstGeom>
        </p:spPr>
        <p:txBody>
          <a:bodyPr wrap="none">
            <a:spAutoFit/>
          </a:bodyPr>
          <a:lstStyle/>
          <a:p>
            <a:pPr algn="just"/>
            <a:r>
              <a:rPr lang="en-US" i="1" dirty="0">
                <a:latin typeface="Times New Roman" panose="02020603050405020304" pitchFamily="18" charset="0"/>
                <a:cs typeface="Times New Roman" panose="02020603050405020304" pitchFamily="18" charset="0"/>
              </a:rPr>
              <a:t>Effect of </a:t>
            </a:r>
            <a:r>
              <a:rPr lang="en-US" i="1" dirty="0" smtClean="0">
                <a:latin typeface="Times New Roman" panose="02020603050405020304" pitchFamily="18" charset="0"/>
                <a:cs typeface="Times New Roman" panose="02020603050405020304" pitchFamily="18" charset="0"/>
              </a:rPr>
              <a:t>Reset </a:t>
            </a:r>
            <a:r>
              <a:rPr lang="en-US" i="1" dirty="0" smtClean="0">
                <a:latin typeface="Times New Roman" panose="02020603050405020304" pitchFamily="18" charset="0"/>
                <a:cs typeface="Times New Roman" panose="02020603050405020304" pitchFamily="18" charset="0"/>
              </a:rPr>
              <a:t>Probability on </a:t>
            </a:r>
            <a:r>
              <a:rPr lang="en-US" i="1" dirty="0" err="1" smtClean="0">
                <a:latin typeface="Times New Roman" panose="02020603050405020304" pitchFamily="18" charset="0"/>
                <a:cs typeface="Times New Roman" panose="02020603050405020304" pitchFamily="18" charset="0"/>
              </a:rPr>
              <a:t>QoS</a:t>
            </a:r>
            <a:endParaRPr lang="en-US" i="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E234340-68A9-8642-8702-8FBC66014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237" y="4060833"/>
            <a:ext cx="3998214" cy="2200275"/>
          </a:xfrm>
          <a:prstGeom prst="rect">
            <a:avLst/>
          </a:prstGeom>
        </p:spPr>
      </p:pic>
      <p:sp>
        <p:nvSpPr>
          <p:cNvPr id="10" name="TextBox 9">
            <a:extLst>
              <a:ext uri="{FF2B5EF4-FFF2-40B4-BE49-F238E27FC236}">
                <a16:creationId xmlns:a16="http://schemas.microsoft.com/office/drawing/2014/main" id="{136AE200-2819-3D40-8D10-EA4AB9F44463}"/>
              </a:ext>
            </a:extLst>
          </p:cNvPr>
          <p:cNvSpPr txBox="1"/>
          <p:nvPr/>
        </p:nvSpPr>
        <p:spPr>
          <a:xfrm>
            <a:off x="7159053" y="3753056"/>
            <a:ext cx="3374578"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Effect of trip reset probability on Latency</a:t>
            </a:r>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0C77C94-D233-F74A-871C-7304863382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5142" y="1054425"/>
            <a:ext cx="3902401" cy="2147548"/>
          </a:xfrm>
          <a:prstGeom prst="rect">
            <a:avLst/>
          </a:prstGeom>
        </p:spPr>
      </p:pic>
      <p:sp>
        <p:nvSpPr>
          <p:cNvPr id="15" name="TextBox 14">
            <a:extLst>
              <a:ext uri="{FF2B5EF4-FFF2-40B4-BE49-F238E27FC236}">
                <a16:creationId xmlns:a16="http://schemas.microsoft.com/office/drawing/2014/main" id="{F8DA74F5-5A1E-1145-B6D1-E91606DF6EE0}"/>
              </a:ext>
            </a:extLst>
          </p:cNvPr>
          <p:cNvSpPr txBox="1"/>
          <p:nvPr/>
        </p:nvSpPr>
        <p:spPr>
          <a:xfrm>
            <a:off x="7282484" y="690519"/>
            <a:ext cx="3127716"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Effect of trip reset probability on PDR</a:t>
            </a:r>
            <a:endParaRPr lang="en-US" sz="14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E10DD5A-8D2C-3B4E-86E8-1B4D0AF4FFD2}"/>
              </a:ext>
            </a:extLst>
          </p:cNvPr>
          <p:cNvSpPr/>
          <p:nvPr/>
        </p:nvSpPr>
        <p:spPr>
          <a:xfrm>
            <a:off x="286151" y="1990562"/>
            <a:ext cx="5500688" cy="1754326"/>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periodicity-based routing PDR decreases significantly as </a:t>
            </a:r>
            <a:r>
              <a:rPr lang="en-US" i="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 increases.</a:t>
            </a:r>
          </a:p>
          <a:p>
            <a:pPr marL="285750" indent="-28575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latency for </a:t>
            </a:r>
            <a:r>
              <a:rPr lang="en-US" i="1" dirty="0" smtClean="0">
                <a:latin typeface="Times New Roman" panose="02020603050405020304" pitchFamily="18" charset="0"/>
                <a:cs typeface="Times New Roman" panose="02020603050405020304" pitchFamily="18" charset="0"/>
              </a:rPr>
              <a:t>r</a:t>
            </a:r>
            <a:r>
              <a:rPr lang="en-US" dirty="0" smtClean="0">
                <a:latin typeface="Times New Roman" panose="02020603050405020304" pitchFamily="18" charset="0"/>
                <a:cs typeface="Times New Roman" panose="02020603050405020304" pitchFamily="18" charset="0"/>
              </a:rPr>
              <a:t> = 0, 0.05 is higher than that of r = 0.1, because in the latter’s case, a lot of event data sent along longer routes remain undelivered.</a:t>
            </a:r>
            <a:endParaRPr lang="en-US" dirty="0">
              <a:latin typeface="Times New Roman" panose="02020603050405020304" pitchFamily="18" charset="0"/>
              <a:cs typeface="Times New Roman" panose="02020603050405020304" pitchFamily="18" charset="0"/>
            </a:endParaRPr>
          </a:p>
        </p:txBody>
      </p:sp>
      <p:pic>
        <p:nvPicPr>
          <p:cNvPr id="17" name="Audio 16">
            <a:hlinkClick r:id="" action="ppaction://media"/>
            <a:extLst>
              <a:ext uri="{FF2B5EF4-FFF2-40B4-BE49-F238E27FC236}">
                <a16:creationId xmlns:a16="http://schemas.microsoft.com/office/drawing/2014/main" id="{7A07F01E-60B0-D94C-B9F5-CB1F46F3E0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031517"/>
      </p:ext>
    </p:extLst>
  </p:cSld>
  <p:clrMapOvr>
    <a:masterClrMapping/>
  </p:clrMapOvr>
  <mc:AlternateContent xmlns:mc="http://schemas.openxmlformats.org/markup-compatibility/2006" xmlns:p14="http://schemas.microsoft.com/office/powerpoint/2010/main">
    <mc:Choice Requires="p14">
      <p:transition spd="slow" p14:dur="2000" advTm="59661"/>
    </mc:Choice>
    <mc:Fallback xmlns="">
      <p:transition spd="slow" advTm="59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3AD212-128E-7040-918D-AFD5C98A1C8B}"/>
              </a:ext>
            </a:extLst>
          </p:cNvPr>
          <p:cNvSpPr/>
          <p:nvPr/>
        </p:nvSpPr>
        <p:spPr>
          <a:xfrm>
            <a:off x="286151" y="514350"/>
            <a:ext cx="2698175" cy="369332"/>
          </a:xfrm>
          <a:prstGeom prst="rect">
            <a:avLst/>
          </a:prstGeom>
        </p:spPr>
        <p:txBody>
          <a:bodyPr wrap="none">
            <a:spAutoFit/>
          </a:bodyPr>
          <a:lstStyle/>
          <a:p>
            <a:pPr algn="just"/>
            <a:r>
              <a:rPr lang="en-US" i="1" smtClean="0">
                <a:latin typeface="Times New Roman" panose="02020603050405020304" pitchFamily="18" charset="0"/>
                <a:cs typeface="Times New Roman" panose="02020603050405020304" pitchFamily="18" charset="0"/>
              </a:rPr>
              <a:t>Comparison </a:t>
            </a:r>
            <a:r>
              <a:rPr lang="en-US" i="1" dirty="0" smtClean="0">
                <a:latin typeface="Times New Roman" panose="02020603050405020304" pitchFamily="18" charset="0"/>
                <a:cs typeface="Times New Roman" panose="02020603050405020304" pitchFamily="18" charset="0"/>
              </a:rPr>
              <a:t>with Baseline</a:t>
            </a:r>
            <a:endParaRPr lang="en-US" i="1"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AF8ED0CB-CA75-894E-BF5B-4725B38E7CFF}"/>
              </a:ext>
            </a:extLst>
          </p:cNvPr>
          <p:cNvSpPr/>
          <p:nvPr/>
        </p:nvSpPr>
        <p:spPr>
          <a:xfrm>
            <a:off x="286151" y="4628920"/>
            <a:ext cx="10940649" cy="646331"/>
          </a:xfrm>
          <a:prstGeom prst="rect">
            <a:avLst/>
          </a:prstGeom>
        </p:spPr>
        <p:txBody>
          <a:bodyPr wrap="square">
            <a:spAutoFit/>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proposed periodicity-based routing exhibits an improvement in cumulative PDR and lower cumulative latency than the traditional RPL</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6425055-FECA-7946-A1C1-9E26412CD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174" y="1300437"/>
            <a:ext cx="3989428" cy="2195439"/>
          </a:xfrm>
          <a:prstGeom prst="rect">
            <a:avLst/>
          </a:prstGeom>
        </p:spPr>
      </p:pic>
      <p:pic>
        <p:nvPicPr>
          <p:cNvPr id="5" name="Picture 4">
            <a:extLst>
              <a:ext uri="{FF2B5EF4-FFF2-40B4-BE49-F238E27FC236}">
                <a16:creationId xmlns:a16="http://schemas.microsoft.com/office/drawing/2014/main" id="{C4EFE0F8-0AAA-0B44-BB45-AA4FE8940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813" y="1323173"/>
            <a:ext cx="3948113" cy="2172703"/>
          </a:xfrm>
          <a:prstGeom prst="rect">
            <a:avLst/>
          </a:prstGeom>
        </p:spPr>
      </p:pic>
      <p:sp>
        <p:nvSpPr>
          <p:cNvPr id="23" name="TextBox 22">
            <a:extLst>
              <a:ext uri="{FF2B5EF4-FFF2-40B4-BE49-F238E27FC236}">
                <a16:creationId xmlns:a16="http://schemas.microsoft.com/office/drawing/2014/main" id="{C4AD9944-245F-B54A-87AC-4E689B3AEE15}"/>
              </a:ext>
            </a:extLst>
          </p:cNvPr>
          <p:cNvSpPr txBox="1"/>
          <p:nvPr/>
        </p:nvSpPr>
        <p:spPr>
          <a:xfrm>
            <a:off x="1592975" y="3655494"/>
            <a:ext cx="3151825"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Comparison of Packet Delivery Ratio</a:t>
            </a:r>
            <a:endParaRPr lang="en-US" sz="14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6F9B7BD-0950-8B49-B994-B04F4E7AABA2}"/>
              </a:ext>
            </a:extLst>
          </p:cNvPr>
          <p:cNvSpPr txBox="1"/>
          <p:nvPr/>
        </p:nvSpPr>
        <p:spPr>
          <a:xfrm>
            <a:off x="7234374" y="3655494"/>
            <a:ext cx="2064989"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Comparison of Latency</a:t>
            </a:r>
            <a:endParaRPr lang="en-US" sz="1400" dirty="0">
              <a:latin typeface="Arial" panose="020B0604020202020204" pitchFamily="34" charset="0"/>
              <a:cs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5A335388-6474-CD4C-B67C-F1C6B71032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5013717"/>
      </p:ext>
    </p:extLst>
  </p:cSld>
  <p:clrMapOvr>
    <a:masterClrMapping/>
  </p:clrMapOvr>
  <mc:AlternateContent xmlns:mc="http://schemas.openxmlformats.org/markup-compatibility/2006" xmlns:p14="http://schemas.microsoft.com/office/powerpoint/2010/main">
    <mc:Choice Requires="p14">
      <p:transition spd="slow" p14:dur="2000" advTm="59629"/>
    </mc:Choice>
    <mc:Fallback xmlns="">
      <p:transition spd="slow" advTm="59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D7B3A5B9-B051-C744-A163-890C598AFF5D}"/>
              </a:ext>
            </a:extLst>
          </p:cNvPr>
          <p:cNvSpPr/>
          <p:nvPr/>
        </p:nvSpPr>
        <p:spPr>
          <a:xfrm>
            <a:off x="4843463" y="3113407"/>
            <a:ext cx="2514600" cy="646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C83004D-15C0-B746-BCDF-BFC3CA11D0A9}"/>
              </a:ext>
            </a:extLst>
          </p:cNvPr>
          <p:cNvSpPr txBox="1"/>
          <p:nvPr/>
        </p:nvSpPr>
        <p:spPr>
          <a:xfrm>
            <a:off x="247079" y="1572219"/>
            <a:ext cx="10887075" cy="1015663"/>
          </a:xfrm>
          <a:prstGeom prst="rect">
            <a:avLst/>
          </a:prstGeom>
          <a:noFill/>
        </p:spPr>
        <p:txBody>
          <a:bodyPr wrap="square" rtlCol="0">
            <a:spAutoFit/>
          </a:bodyPr>
          <a:lstStyle/>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p:txBody>
      </p:sp>
      <p:sp>
        <p:nvSpPr>
          <p:cNvPr id="8" name="Rectangle 7">
            <a:extLst>
              <a:ext uri="{FF2B5EF4-FFF2-40B4-BE49-F238E27FC236}">
                <a16:creationId xmlns:a16="http://schemas.microsoft.com/office/drawing/2014/main" id="{EC55F6FB-9878-C140-8837-C6500FD8ABFE}"/>
              </a:ext>
            </a:extLst>
          </p:cNvPr>
          <p:cNvSpPr/>
          <p:nvPr/>
        </p:nvSpPr>
        <p:spPr>
          <a:xfrm>
            <a:off x="4021814" y="3113406"/>
            <a:ext cx="4143375" cy="646331"/>
          </a:xfrm>
          <a:prstGeom prst="rect">
            <a:avLst/>
          </a:prstGeom>
        </p:spPr>
        <p:txBody>
          <a:bodyPr wrap="square">
            <a:spAutoFit/>
          </a:bodyPr>
          <a:lstStyle/>
          <a:p>
            <a:pPr algn="ctr"/>
            <a:r>
              <a:rPr lang="en-US" sz="3600" dirty="0"/>
              <a:t>Conclusions</a:t>
            </a:r>
          </a:p>
        </p:txBody>
      </p:sp>
      <p:pic>
        <p:nvPicPr>
          <p:cNvPr id="2" name="Audio 1">
            <a:hlinkClick r:id="" action="ppaction://media"/>
            <a:extLst>
              <a:ext uri="{FF2B5EF4-FFF2-40B4-BE49-F238E27FC236}">
                <a16:creationId xmlns:a16="http://schemas.microsoft.com/office/drawing/2014/main" id="{931B0A81-A267-1B4E-B0A9-66D1497E12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62100237"/>
      </p:ext>
    </p:extLst>
  </p:cSld>
  <p:clrMapOvr>
    <a:masterClrMapping/>
  </p:clrMapOvr>
  <mc:AlternateContent xmlns:mc="http://schemas.openxmlformats.org/markup-compatibility/2006" xmlns:p14="http://schemas.microsoft.com/office/powerpoint/2010/main">
    <mc:Choice Requires="p14">
      <p:transition spd="slow" p14:dur="2000" advTm="2031"/>
    </mc:Choice>
    <mc:Fallback xmlns="">
      <p:transition spd="slow" advTm="2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3AD212-128E-7040-918D-AFD5C98A1C8B}"/>
              </a:ext>
            </a:extLst>
          </p:cNvPr>
          <p:cNvSpPr/>
          <p:nvPr/>
        </p:nvSpPr>
        <p:spPr>
          <a:xfrm>
            <a:off x="228599" y="443984"/>
            <a:ext cx="11472863" cy="5632311"/>
          </a:xfrm>
          <a:prstGeom prst="rect">
            <a:avLst/>
          </a:prstGeom>
        </p:spPr>
        <p:txBody>
          <a:bodyPr wrap="square">
            <a:spAutoFit/>
          </a:bodyPr>
          <a:lstStyle/>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proposed to improve the QoS of routing in MWSN by learning the periodicity in the waypoint visits of mobile nodes</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presented a spatio-temporal representation of MWSN that helped overcome the adverse effects of the dynamic network topology on the overall QoS</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designed a discrete event platform designed using Python SimPy library to carry out extensive simulation experiments and verify the efficacy of the proposed periodicity-based data routing</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showed that the proposed approach, employing SVM to learn mobility periodicity, outperforms RPL in terms of PDR and communication latency.</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i="1" dirty="0">
                <a:latin typeface="Times New Roman" panose="02020603050405020304" pitchFamily="18" charset="0"/>
                <a:cs typeface="Times New Roman" panose="02020603050405020304" pitchFamily="18" charset="0"/>
              </a:rPr>
              <a:t>Future works.</a:t>
            </a:r>
          </a:p>
          <a:p>
            <a:pPr algn="just"/>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will compare the performance of periodicity-based routing for a variety of machine learning approaches and routing protocols</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will devise a distributed version of the proposed approach, where mobile nodes learn the periodicity of peer nodes through message passing and autonomously take routing decisions without the dependency of a centralized controller.</a:t>
            </a:r>
          </a:p>
        </p:txBody>
      </p:sp>
      <p:pic>
        <p:nvPicPr>
          <p:cNvPr id="2" name="Audio 1">
            <a:hlinkClick r:id="" action="ppaction://media"/>
            <a:extLst>
              <a:ext uri="{FF2B5EF4-FFF2-40B4-BE49-F238E27FC236}">
                <a16:creationId xmlns:a16="http://schemas.microsoft.com/office/drawing/2014/main" id="{759B0DCC-33CD-1B41-AED4-3526213D5A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0645597"/>
      </p:ext>
    </p:extLst>
  </p:cSld>
  <p:clrMapOvr>
    <a:masterClrMapping/>
  </p:clrMapOvr>
  <mc:AlternateContent xmlns:mc="http://schemas.openxmlformats.org/markup-compatibility/2006" xmlns:p14="http://schemas.microsoft.com/office/powerpoint/2010/main">
    <mc:Choice Requires="p14">
      <p:transition spd="slow" p14:dur="2000" advTm="43512"/>
    </mc:Choice>
    <mc:Fallback xmlns="">
      <p:transition spd="slow" advTm="43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06740" y="2967336"/>
            <a:ext cx="3178563" cy="830997"/>
          </a:xfrm>
          <a:prstGeom prst="rect">
            <a:avLst/>
          </a:prstGeom>
          <a:noFill/>
        </p:spPr>
        <p:txBody>
          <a:bodyPr wrap="none" lIns="91440" tIns="45720" rIns="91440" bIns="45720">
            <a:spAutoFit/>
          </a:bodyPr>
          <a:lstStyle/>
          <a:p>
            <a:pPr algn="ctr"/>
            <a:r>
              <a:rPr lang="en-US" sz="4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Questions ?</a:t>
            </a:r>
          </a:p>
        </p:txBody>
      </p:sp>
      <p:sp>
        <p:nvSpPr>
          <p:cNvPr id="6" name="Rounded Rectangle 5"/>
          <p:cNvSpPr/>
          <p:nvPr/>
        </p:nvSpPr>
        <p:spPr>
          <a:xfrm>
            <a:off x="4506740" y="3043535"/>
            <a:ext cx="3178563" cy="7547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581640" y="4412993"/>
            <a:ext cx="5163593" cy="400110"/>
          </a:xfrm>
          <a:prstGeom prst="rect">
            <a:avLst/>
          </a:prstGeom>
        </p:spPr>
        <p:txBody>
          <a:bodyPr wrap="none">
            <a:spAutoFit/>
          </a:bodyPr>
          <a:lstStyle/>
          <a:p>
            <a:r>
              <a:rPr lang="en-US" sz="2000" b="1" dirty="0">
                <a:latin typeface="Adobe Hebrew" pitchFamily="18" charset="-79"/>
                <a:cs typeface="Adobe Hebrew" pitchFamily="18" charset="-79"/>
              </a:rPr>
              <a:t>Email: </a:t>
            </a:r>
            <a:r>
              <a:rPr lang="en-US" sz="2000" dirty="0">
                <a:latin typeface="Adobe Hebrew" pitchFamily="18" charset="-79"/>
                <a:cs typeface="Adobe Hebrew" pitchFamily="18" charset="-79"/>
              </a:rPr>
              <a:t>satyakir@unc.edu</a:t>
            </a:r>
            <a:r>
              <a:rPr lang="en-US" sz="2000" b="1" dirty="0">
                <a:latin typeface="Adobe Hebrew" pitchFamily="18" charset="-79"/>
                <a:cs typeface="Adobe Hebrew" pitchFamily="18" charset="-79"/>
              </a:rPr>
              <a:t>, </a:t>
            </a:r>
            <a:r>
              <a:rPr lang="en-US" sz="2000" dirty="0">
                <a:latin typeface="Adobe Hebrew" pitchFamily="18" charset="-79"/>
                <a:cs typeface="Adobe Hebrew" pitchFamily="18" charset="-79"/>
              </a:rPr>
              <a:t>sr3k2@mst.edu</a:t>
            </a:r>
            <a:endParaRPr lang="en-US" sz="2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678" y="609601"/>
            <a:ext cx="2619375" cy="1743075"/>
          </a:xfrm>
          <a:prstGeom prst="rect">
            <a:avLst/>
          </a:prstGeom>
        </p:spPr>
      </p:pic>
      <p:pic>
        <p:nvPicPr>
          <p:cNvPr id="4" name="Audio 3">
            <a:hlinkClick r:id="" action="ppaction://media"/>
            <a:extLst>
              <a:ext uri="{FF2B5EF4-FFF2-40B4-BE49-F238E27FC236}">
                <a16:creationId xmlns:a16="http://schemas.microsoft.com/office/drawing/2014/main" id="{9EACFDD7-DFBF-F944-85F9-1A6047B473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71663524"/>
      </p:ext>
    </p:extLst>
  </p:cSld>
  <p:clrMapOvr>
    <a:masterClrMapping/>
  </p:clrMapOvr>
  <mc:AlternateContent xmlns:mc="http://schemas.openxmlformats.org/markup-compatibility/2006" xmlns:p14="http://schemas.microsoft.com/office/powerpoint/2010/main">
    <mc:Choice Requires="p14">
      <p:transition spd="slow" p14:dur="2000" advTm="2636"/>
    </mc:Choice>
    <mc:Fallback xmlns="">
      <p:transition spd="slow" advTm="2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D7B3A5B9-B051-C744-A163-890C598AFF5D}"/>
              </a:ext>
            </a:extLst>
          </p:cNvPr>
          <p:cNvSpPr/>
          <p:nvPr/>
        </p:nvSpPr>
        <p:spPr>
          <a:xfrm>
            <a:off x="4871804" y="3105834"/>
            <a:ext cx="2443396" cy="646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C83004D-15C0-B746-BCDF-BFC3CA11D0A9}"/>
              </a:ext>
            </a:extLst>
          </p:cNvPr>
          <p:cNvSpPr txBox="1"/>
          <p:nvPr/>
        </p:nvSpPr>
        <p:spPr>
          <a:xfrm>
            <a:off x="247079" y="1572219"/>
            <a:ext cx="10887075" cy="1015663"/>
          </a:xfrm>
          <a:prstGeom prst="rect">
            <a:avLst/>
          </a:prstGeom>
          <a:noFill/>
        </p:spPr>
        <p:txBody>
          <a:bodyPr wrap="square" rtlCol="0">
            <a:spAutoFit/>
          </a:bodyPr>
          <a:lstStyle/>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p:txBody>
      </p:sp>
      <p:sp>
        <p:nvSpPr>
          <p:cNvPr id="8" name="Rectangle 7">
            <a:extLst>
              <a:ext uri="{FF2B5EF4-FFF2-40B4-BE49-F238E27FC236}">
                <a16:creationId xmlns:a16="http://schemas.microsoft.com/office/drawing/2014/main" id="{EC55F6FB-9878-C140-8837-C6500FD8ABFE}"/>
              </a:ext>
            </a:extLst>
          </p:cNvPr>
          <p:cNvSpPr/>
          <p:nvPr/>
        </p:nvSpPr>
        <p:spPr>
          <a:xfrm>
            <a:off x="4024312" y="3105834"/>
            <a:ext cx="4143375" cy="646331"/>
          </a:xfrm>
          <a:prstGeom prst="rect">
            <a:avLst/>
          </a:prstGeom>
        </p:spPr>
        <p:txBody>
          <a:bodyPr wrap="square">
            <a:spAutoFit/>
          </a:bodyPr>
          <a:lstStyle/>
          <a:p>
            <a:pPr algn="ctr"/>
            <a:r>
              <a:rPr lang="en-US" sz="3600" dirty="0"/>
              <a:t>Background</a:t>
            </a:r>
          </a:p>
        </p:txBody>
      </p:sp>
      <p:pic>
        <p:nvPicPr>
          <p:cNvPr id="2" name="Audio 1">
            <a:hlinkClick r:id="" action="ppaction://media"/>
            <a:extLst>
              <a:ext uri="{FF2B5EF4-FFF2-40B4-BE49-F238E27FC236}">
                <a16:creationId xmlns:a16="http://schemas.microsoft.com/office/drawing/2014/main" id="{25951F69-BE47-0D4D-B22B-11F6EE57D2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29779548"/>
      </p:ext>
    </p:extLst>
  </p:cSld>
  <p:clrMapOvr>
    <a:masterClrMapping/>
  </p:clrMapOvr>
  <mc:AlternateContent xmlns:mc="http://schemas.openxmlformats.org/markup-compatibility/2006" xmlns:p14="http://schemas.microsoft.com/office/powerpoint/2010/main">
    <mc:Choice Requires="p14">
      <p:transition spd="slow" p14:dur="2000" advTm="3171"/>
    </mc:Choice>
    <mc:Fallback xmlns="">
      <p:transition spd="slow" advTm="3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83004D-15C0-B746-BCDF-BFC3CA11D0A9}"/>
              </a:ext>
            </a:extLst>
          </p:cNvPr>
          <p:cNvSpPr txBox="1"/>
          <p:nvPr/>
        </p:nvSpPr>
        <p:spPr>
          <a:xfrm>
            <a:off x="247079" y="1572219"/>
            <a:ext cx="10887075" cy="1015663"/>
          </a:xfrm>
          <a:prstGeom prst="rect">
            <a:avLst/>
          </a:prstGeom>
          <a:noFill/>
        </p:spPr>
        <p:txBody>
          <a:bodyPr wrap="square" rtlCol="0">
            <a:spAutoFit/>
          </a:bodyPr>
          <a:lstStyle/>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p:txBody>
      </p:sp>
      <p:sp>
        <p:nvSpPr>
          <p:cNvPr id="7" name="Rectangle 6">
            <a:extLst>
              <a:ext uri="{FF2B5EF4-FFF2-40B4-BE49-F238E27FC236}">
                <a16:creationId xmlns:a16="http://schemas.microsoft.com/office/drawing/2014/main" id="{16B4AD40-71B3-814F-A0AE-645E1E7E3CBF}"/>
              </a:ext>
            </a:extLst>
          </p:cNvPr>
          <p:cNvSpPr/>
          <p:nvPr/>
        </p:nvSpPr>
        <p:spPr>
          <a:xfrm>
            <a:off x="364761" y="1175803"/>
            <a:ext cx="6096000" cy="4431983"/>
          </a:xfrm>
          <a:prstGeom prst="rect">
            <a:avLst/>
          </a:prstGeom>
        </p:spPr>
        <p:txBody>
          <a:bodyPr>
            <a:spAutoFit/>
          </a:bodyPr>
          <a:lstStyle/>
          <a:p>
            <a:pPr algn="just"/>
            <a:r>
              <a:rPr lang="en-US" b="1" dirty="0">
                <a:latin typeface="Times New Roman" panose="02020603050405020304" pitchFamily="18" charset="0"/>
                <a:cs typeface="Times New Roman" panose="02020603050405020304" pitchFamily="18" charset="0"/>
              </a:rPr>
              <a:t>Wireless Sensor Networks (WSN).</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dedicated networks of sensors that monitor physical phenomena like temperature, humidity, noise, pollution, etc.</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collected by each device is often offloaded to the base station (BS) by multi-hop </a:t>
            </a:r>
            <a:r>
              <a:rPr lang="en-US" dirty="0" smtClean="0">
                <a:latin typeface="Times New Roman" panose="02020603050405020304" pitchFamily="18" charset="0"/>
                <a:cs typeface="Times New Roman" panose="02020603050405020304" pitchFamily="18" charset="0"/>
              </a:rPr>
              <a:t>communication</a:t>
            </a:r>
            <a:r>
              <a:rPr lang="en-US" baseline="-25000" dirty="0" smtClean="0">
                <a:latin typeface="Times New Roman" panose="02020603050405020304" pitchFamily="18" charset="0"/>
                <a:cs typeface="Times New Roman" panose="02020603050405020304" pitchFamily="18" charset="0"/>
              </a:rPr>
              <a:t>1</a:t>
            </a:r>
          </a:p>
          <a:p>
            <a:pPr marL="285750" indent="-285750" algn="just">
              <a:buFont typeface="Arial" panose="020B0604020202020204" pitchFamily="34" charset="0"/>
              <a:buChar char="•"/>
            </a:pPr>
            <a:endParaRPr lang="en-US" baseline="-25000"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t>Challenges associated with wireless communications:</a:t>
            </a:r>
          </a:p>
          <a:p>
            <a:pPr marL="742950" lvl="1" indent="-285750" fontAlgn="base">
              <a:buFont typeface="Courier New" panose="02070309020205020404" pitchFamily="49" charset="0"/>
              <a:buChar char="o"/>
            </a:pPr>
            <a:r>
              <a:rPr lang="en-US" dirty="0"/>
              <a:t>Limited battery power</a:t>
            </a:r>
          </a:p>
          <a:p>
            <a:pPr marL="742950" lvl="1" indent="-285750" fontAlgn="base">
              <a:buFont typeface="Courier New" panose="02070309020205020404" pitchFamily="49" charset="0"/>
              <a:buChar char="o"/>
            </a:pPr>
            <a:r>
              <a:rPr lang="en-US" dirty="0"/>
              <a:t>Processing capacity</a:t>
            </a:r>
          </a:p>
          <a:p>
            <a:pPr marL="742950" lvl="1" indent="-285750" fontAlgn="base">
              <a:buFont typeface="Courier New" panose="02070309020205020404" pitchFamily="49" charset="0"/>
              <a:buChar char="o"/>
            </a:pPr>
            <a:r>
              <a:rPr lang="en-US" dirty="0"/>
              <a:t>Memory resources</a:t>
            </a:r>
            <a:r>
              <a:rPr lang="en-US" baseline="-25000" dirty="0"/>
              <a:t>2</a:t>
            </a:r>
            <a:endParaRPr lang="en-US" dirty="0"/>
          </a:p>
          <a:p>
            <a:pPr marL="285750" indent="-285750" algn="just">
              <a:buFont typeface="Arial" panose="020B0604020202020204" pitchFamily="34" charset="0"/>
              <a:buChar char="•"/>
            </a:pPr>
            <a:endParaRPr lang="en-US" baseline="-250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t>Developments in WSN applications, such as habitat monitoring, battlefield surveillance, and object tracking, require mobile sensing devices.</a:t>
            </a:r>
          </a:p>
          <a:p>
            <a:pPr marL="285750" indent="-285750" algn="just">
              <a:buFont typeface="Arial" panose="020B0604020202020204" pitchFamily="34" charset="0"/>
              <a:buChar char="•"/>
            </a:pPr>
            <a:endParaRPr lang="en-US" baseline="-250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baseline="-25000" dirty="0">
              <a:latin typeface="Times New Roman" panose="02020603050405020304" pitchFamily="18" charset="0"/>
              <a:cs typeface="Times New Roman" panose="02020603050405020304" pitchFamily="18" charset="0"/>
            </a:endParaRPr>
          </a:p>
        </p:txBody>
      </p:sp>
      <p:pic>
        <p:nvPicPr>
          <p:cNvPr id="12" name="Picture 11" descr="Diagram&#10;&#10;Description automatically generated">
            <a:extLst>
              <a:ext uri="{FF2B5EF4-FFF2-40B4-BE49-F238E27FC236}">
                <a16:creationId xmlns:a16="http://schemas.microsoft.com/office/drawing/2014/main" id="{0E5C1218-B99D-4C46-8967-A648F611681A}"/>
              </a:ext>
            </a:extLst>
          </p:cNvPr>
          <p:cNvPicPr>
            <a:picLocks noChangeAspect="1"/>
          </p:cNvPicPr>
          <p:nvPr/>
        </p:nvPicPr>
        <p:blipFill>
          <a:blip r:embed="rId4"/>
          <a:stretch>
            <a:fillRect/>
          </a:stretch>
        </p:blipFill>
        <p:spPr>
          <a:xfrm>
            <a:off x="6578443" y="579129"/>
            <a:ext cx="5394130" cy="2319476"/>
          </a:xfrm>
          <a:prstGeom prst="rect">
            <a:avLst/>
          </a:prstGeom>
        </p:spPr>
      </p:pic>
      <p:sp>
        <p:nvSpPr>
          <p:cNvPr id="14" name="Rectangle 13">
            <a:extLst>
              <a:ext uri="{FF2B5EF4-FFF2-40B4-BE49-F238E27FC236}">
                <a16:creationId xmlns:a16="http://schemas.microsoft.com/office/drawing/2014/main" id="{95BFB54A-9B6F-F24E-A103-6F4F9E18F31B}"/>
              </a:ext>
            </a:extLst>
          </p:cNvPr>
          <p:cNvSpPr/>
          <p:nvPr/>
        </p:nvSpPr>
        <p:spPr>
          <a:xfrm>
            <a:off x="7638352" y="2949317"/>
            <a:ext cx="3274312" cy="523220"/>
          </a:xfrm>
          <a:prstGeom prst="rect">
            <a:avLst/>
          </a:prstGeom>
        </p:spPr>
        <p:txBody>
          <a:bodyPr wrap="square">
            <a:spAutoFit/>
          </a:bodyPr>
          <a:lstStyle/>
          <a:p>
            <a:pPr algn="just"/>
            <a:r>
              <a:rPr lang="en-US" sz="1400" b="1" dirty="0">
                <a:cs typeface="Times New Roman" panose="02020603050405020304" pitchFamily="18" charset="0"/>
              </a:rPr>
              <a:t>Figure.</a:t>
            </a:r>
            <a:r>
              <a:rPr lang="en-US" sz="1400" dirty="0">
                <a:cs typeface="Times New Roman" panose="02020603050405020304" pitchFamily="18" charset="0"/>
              </a:rPr>
              <a:t> Wireless sensor networks and software defined wireless sensor networks</a:t>
            </a:r>
          </a:p>
        </p:txBody>
      </p:sp>
      <p:sp>
        <p:nvSpPr>
          <p:cNvPr id="15" name="Rectangle 14">
            <a:extLst>
              <a:ext uri="{FF2B5EF4-FFF2-40B4-BE49-F238E27FC236}">
                <a16:creationId xmlns:a16="http://schemas.microsoft.com/office/drawing/2014/main" id="{B37C6A87-C9BC-B34A-8294-3A99D0799836}"/>
              </a:ext>
            </a:extLst>
          </p:cNvPr>
          <p:cNvSpPr/>
          <p:nvPr/>
        </p:nvSpPr>
        <p:spPr>
          <a:xfrm>
            <a:off x="364761" y="6227211"/>
            <a:ext cx="10833543" cy="584775"/>
          </a:xfrm>
          <a:prstGeom prst="rect">
            <a:avLst/>
          </a:prstGeom>
        </p:spPr>
        <p:txBody>
          <a:bodyPr wrap="none">
            <a:spAutoFit/>
          </a:bodyPr>
          <a:lstStyle/>
          <a:p>
            <a:r>
              <a:rPr lang="en-US" sz="1400" dirty="0"/>
              <a:t>[1]  S. Tree.  Wireless sensor networks. Self, 1(R2):C0, 2014.</a:t>
            </a:r>
          </a:p>
          <a:p>
            <a:r>
              <a:rPr lang="en-US" sz="1400" dirty="0"/>
              <a:t>[2</a:t>
            </a:r>
            <a:r>
              <a:rPr lang="en-US" sz="1400" dirty="0" smtClean="0"/>
              <a:t>]</a:t>
            </a:r>
            <a:r>
              <a:rPr lang="en-IN" dirty="0"/>
              <a:t> </a:t>
            </a:r>
            <a:r>
              <a:rPr lang="en-IN" sz="1400" dirty="0"/>
              <a:t>N. </a:t>
            </a:r>
            <a:r>
              <a:rPr lang="en-IN" sz="1400" dirty="0" err="1"/>
              <a:t>Correal</a:t>
            </a:r>
            <a:r>
              <a:rPr lang="en-IN" sz="1400" dirty="0"/>
              <a:t> and N. </a:t>
            </a:r>
            <a:r>
              <a:rPr lang="en-IN" sz="1400" dirty="0" err="1"/>
              <a:t>Patwari</a:t>
            </a:r>
            <a:r>
              <a:rPr lang="en-IN" sz="1400" dirty="0"/>
              <a:t>. Wireless sensor networks: Challenges and </a:t>
            </a:r>
            <a:r>
              <a:rPr lang="en-IN" sz="1400" dirty="0" smtClean="0"/>
              <a:t>opportunities. In </a:t>
            </a:r>
            <a:r>
              <a:rPr lang="en-IN" sz="1400" i="1" dirty="0"/>
              <a:t>MPRG/</a:t>
            </a:r>
            <a:r>
              <a:rPr lang="en-IN" sz="1400" i="1" dirty="0" err="1"/>
              <a:t>Virgina</a:t>
            </a:r>
            <a:r>
              <a:rPr lang="en-IN" sz="1400" i="1" dirty="0"/>
              <a:t> Tech Wireless Symposium</a:t>
            </a:r>
            <a:r>
              <a:rPr lang="en-IN" sz="1400" dirty="0"/>
              <a:t>. </a:t>
            </a:r>
            <a:r>
              <a:rPr lang="en-IN" sz="1400" dirty="0" err="1"/>
              <a:t>Citeseer</a:t>
            </a:r>
            <a:r>
              <a:rPr lang="en-IN" sz="1400" dirty="0"/>
              <a:t>, 2001. </a:t>
            </a:r>
            <a:endParaRPr lang="en-US" sz="1400" dirty="0"/>
          </a:p>
        </p:txBody>
      </p:sp>
      <p:pic>
        <p:nvPicPr>
          <p:cNvPr id="2" name="Audio 1">
            <a:hlinkClick r:id="" action="ppaction://media"/>
            <a:extLst>
              <a:ext uri="{FF2B5EF4-FFF2-40B4-BE49-F238E27FC236}">
                <a16:creationId xmlns:a16="http://schemas.microsoft.com/office/drawing/2014/main" id="{E86CC39C-6166-044F-80CC-4A79D3529B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16036760"/>
      </p:ext>
    </p:extLst>
  </p:cSld>
  <p:clrMapOvr>
    <a:masterClrMapping/>
  </p:clrMapOvr>
  <mc:AlternateContent xmlns:mc="http://schemas.openxmlformats.org/markup-compatibility/2006" xmlns:p14="http://schemas.microsoft.com/office/powerpoint/2010/main">
    <mc:Choice Requires="p14">
      <p:transition spd="slow" p14:dur="2000" advTm="76363"/>
    </mc:Choice>
    <mc:Fallback xmlns="">
      <p:transition spd="slow" advTm="76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B4AD40-71B3-814F-A0AE-645E1E7E3CBF}"/>
              </a:ext>
            </a:extLst>
          </p:cNvPr>
          <p:cNvSpPr/>
          <p:nvPr/>
        </p:nvSpPr>
        <p:spPr>
          <a:xfrm>
            <a:off x="219426" y="703498"/>
            <a:ext cx="11007373" cy="2862322"/>
          </a:xfrm>
          <a:prstGeom prst="rect">
            <a:avLst/>
          </a:prstGeom>
        </p:spPr>
        <p:txBody>
          <a:bodyPr wrap="square">
            <a:spAutoFit/>
          </a:bodyPr>
          <a:lstStyle/>
          <a:p>
            <a:pPr marL="285750" indent="-285750" fontAlgn="base">
              <a:buFont typeface="Arial" panose="020B0604020202020204" pitchFamily="34" charset="0"/>
              <a:buChar char="•"/>
            </a:pPr>
            <a:r>
              <a:rPr lang="en-US" dirty="0"/>
              <a:t>Routing tasks in mobile WSNs are worsened by unpredictable topology changes and path failures</a:t>
            </a:r>
            <a:r>
              <a:rPr lang="en-US" baseline="-25000" dirty="0"/>
              <a:t>3</a:t>
            </a:r>
            <a:r>
              <a:rPr lang="en-US" dirty="0" smtClean="0"/>
              <a:t>.</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Particularly, in post-disaster scenarios, the mobile devices comprise the smart devices in the possession of the survivors, which they use to form ad hoc Bluetooth or Wi-Fi based WSNs</a:t>
            </a:r>
            <a:r>
              <a:rPr lang="en-US" dirty="0" smtClean="0"/>
              <a:t>.</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Under such scenarios, poor data routing will disrupt communication with the BS and prevent the survivors from availing life-saving resources or search and rescue operations</a:t>
            </a:r>
            <a:r>
              <a:rPr lang="en-US" dirty="0" smtClean="0"/>
              <a:t>.</a:t>
            </a:r>
          </a:p>
          <a:p>
            <a:pPr marL="285750" indent="-285750" fontAlgn="base">
              <a:buFont typeface="Arial" panose="020B0604020202020204" pitchFamily="34" charset="0"/>
              <a:buChar char="•"/>
            </a:pPr>
            <a:endParaRPr lang="en-US" dirty="0"/>
          </a:p>
          <a:p>
            <a:pPr marL="285750" indent="-285750">
              <a:buFont typeface="Arial" panose="020B0604020202020204" pitchFamily="34" charset="0"/>
              <a:buChar char="•"/>
            </a:pPr>
            <a:r>
              <a:rPr lang="en-US" dirty="0"/>
              <a:t>Thus, devising efficient routing techniques that minimize delay, overhead, and energy overheads continues to be an active area of research</a:t>
            </a:r>
            <a:r>
              <a:rPr lang="en-US" baseline="-25000" dirty="0"/>
              <a:t>4</a:t>
            </a:r>
            <a:r>
              <a:rPr lang="en-US" dirty="0"/>
              <a:t>.</a:t>
            </a:r>
            <a:endParaRPr lang="en-US"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298FA2A8-4613-CE4D-9543-215C75A281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
        <p:nvSpPr>
          <p:cNvPr id="4" name="Rectangle 3"/>
          <p:cNvSpPr/>
          <p:nvPr/>
        </p:nvSpPr>
        <p:spPr>
          <a:xfrm>
            <a:off x="219426" y="6037590"/>
            <a:ext cx="10911636" cy="523220"/>
          </a:xfrm>
          <a:prstGeom prst="rect">
            <a:avLst/>
          </a:prstGeom>
        </p:spPr>
        <p:txBody>
          <a:bodyPr wrap="square">
            <a:spAutoFit/>
          </a:bodyPr>
          <a:lstStyle/>
          <a:p>
            <a:r>
              <a:rPr lang="en-US" sz="1400" dirty="0" smtClean="0"/>
              <a:t>[3] </a:t>
            </a:r>
            <a:r>
              <a:rPr lang="en-IN" sz="1400" dirty="0"/>
              <a:t>S. Ali, S. </a:t>
            </a:r>
            <a:r>
              <a:rPr lang="en-IN" sz="1400" dirty="0" err="1"/>
              <a:t>Madani</a:t>
            </a:r>
            <a:r>
              <a:rPr lang="en-IN" sz="1400" dirty="0"/>
              <a:t>, I. Khan, et al. Routing protocols for mobile sensor networks: </a:t>
            </a:r>
            <a:r>
              <a:rPr lang="en-IN" sz="1400" dirty="0" smtClean="0"/>
              <a:t>A comparative </a:t>
            </a:r>
            <a:r>
              <a:rPr lang="en-IN" sz="1400" dirty="0"/>
              <a:t>study. </a:t>
            </a:r>
            <a:r>
              <a:rPr lang="en-IN" sz="1400" i="1" dirty="0" err="1"/>
              <a:t>arXiv</a:t>
            </a:r>
            <a:r>
              <a:rPr lang="en-IN" sz="1400" i="1" dirty="0"/>
              <a:t> preprint arXiv:1403.3162</a:t>
            </a:r>
            <a:r>
              <a:rPr lang="en-IN" sz="1400" dirty="0"/>
              <a:t>, 2014. </a:t>
            </a:r>
            <a:br>
              <a:rPr lang="en-IN" sz="1400" dirty="0"/>
            </a:br>
            <a:r>
              <a:rPr lang="en-US" sz="1400" dirty="0" smtClean="0"/>
              <a:t>[4]</a:t>
            </a:r>
            <a:r>
              <a:rPr lang="en-IN" sz="1400" dirty="0" smtClean="0"/>
              <a:t> </a:t>
            </a:r>
            <a:r>
              <a:rPr lang="en-US" sz="1400" dirty="0"/>
              <a:t>Y. Jahir et al. Routing protocols and architecture for disaster area network: </a:t>
            </a:r>
            <a:r>
              <a:rPr lang="en-US" sz="1400" dirty="0" smtClean="0"/>
              <a:t>A survey</a:t>
            </a:r>
            <a:r>
              <a:rPr lang="en-US" sz="1400" dirty="0"/>
              <a:t>. </a:t>
            </a:r>
            <a:r>
              <a:rPr lang="en-US" sz="1400" i="1" dirty="0"/>
              <a:t>Ad Hoc Networks</a:t>
            </a:r>
            <a:r>
              <a:rPr lang="en-US" sz="1400" dirty="0"/>
              <a:t>, 82:1–14, 2019. </a:t>
            </a:r>
          </a:p>
        </p:txBody>
      </p:sp>
    </p:spTree>
    <p:extLst>
      <p:ext uri="{BB962C8B-B14F-4D97-AF65-F5344CB8AC3E}">
        <p14:creationId xmlns:p14="http://schemas.microsoft.com/office/powerpoint/2010/main" val="3761162874"/>
      </p:ext>
    </p:extLst>
  </p:cSld>
  <p:clrMapOvr>
    <a:masterClrMapping/>
  </p:clrMapOvr>
  <mc:AlternateContent xmlns:mc="http://schemas.openxmlformats.org/markup-compatibility/2006" xmlns:p14="http://schemas.microsoft.com/office/powerpoint/2010/main">
    <mc:Choice Requires="p14">
      <p:transition spd="slow" p14:dur="2000" advTm="44884"/>
    </mc:Choice>
    <mc:Fallback xmlns="">
      <p:transition spd="slow" advTm="44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83004D-15C0-B746-BCDF-BFC3CA11D0A9}"/>
              </a:ext>
            </a:extLst>
          </p:cNvPr>
          <p:cNvSpPr txBox="1"/>
          <p:nvPr/>
        </p:nvSpPr>
        <p:spPr>
          <a:xfrm>
            <a:off x="247079" y="1572219"/>
            <a:ext cx="10887075" cy="1015663"/>
          </a:xfrm>
          <a:prstGeom prst="rect">
            <a:avLst/>
          </a:prstGeom>
          <a:noFill/>
        </p:spPr>
        <p:txBody>
          <a:bodyPr wrap="square" rtlCol="0">
            <a:spAutoFit/>
          </a:bodyPr>
          <a:lstStyle/>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p:txBody>
      </p:sp>
      <p:sp>
        <p:nvSpPr>
          <p:cNvPr id="7" name="Rectangle 6">
            <a:extLst>
              <a:ext uri="{FF2B5EF4-FFF2-40B4-BE49-F238E27FC236}">
                <a16:creationId xmlns:a16="http://schemas.microsoft.com/office/drawing/2014/main" id="{16B4AD40-71B3-814F-A0AE-645E1E7E3CBF}"/>
              </a:ext>
            </a:extLst>
          </p:cNvPr>
          <p:cNvSpPr/>
          <p:nvPr/>
        </p:nvSpPr>
        <p:spPr>
          <a:xfrm>
            <a:off x="219426" y="158759"/>
            <a:ext cx="11007374" cy="3970318"/>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Related </a:t>
            </a:r>
            <a:r>
              <a:rPr lang="en-US" b="1" dirty="0" smtClean="0">
                <a:latin typeface="Times New Roman" panose="02020603050405020304" pitchFamily="18" charset="0"/>
                <a:cs typeface="Times New Roman" panose="02020603050405020304" pitchFamily="18" charset="0"/>
              </a:rPr>
              <a:t>works</a:t>
            </a:r>
          </a:p>
          <a:p>
            <a:pPr algn="just"/>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routing protocols for mobile ad hoc networks attempt to tackle the uncertainty imposed by the mobility of the sensor nodes by identifying reliable neighbors and routes to the base station. </a:t>
            </a: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Toh </a:t>
            </a:r>
            <a:r>
              <a:rPr lang="en-US" dirty="0">
                <a:latin typeface="Times New Roman" panose="02020603050405020304" pitchFamily="18" charset="0"/>
                <a:cs typeface="Times New Roman" panose="02020603050405020304" pitchFamily="18" charset="0"/>
              </a:rPr>
              <a:t>et al. presented an ad-hoc routing protocol where associativity-based routing is employed to find stable routes, </a:t>
            </a:r>
            <a:r>
              <a:rPr lang="en-US" dirty="0" smtClean="0">
                <a:latin typeface="Times New Roman" panose="02020603050405020304" pitchFamily="18" charset="0"/>
                <a:cs typeface="Times New Roman" panose="02020603050405020304" pitchFamily="18" charset="0"/>
              </a:rPr>
              <a:t>resulting in </a:t>
            </a:r>
            <a:r>
              <a:rPr lang="en-US" dirty="0">
                <a:latin typeface="Times New Roman" panose="02020603050405020304" pitchFamily="18" charset="0"/>
                <a:cs typeface="Times New Roman" panose="02020603050405020304" pitchFamily="18" charset="0"/>
              </a:rPr>
              <a:t>higher throughput [5]. </a:t>
            </a: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Marwaha </a:t>
            </a:r>
            <a:r>
              <a:rPr lang="en-US" dirty="0">
                <a:latin typeface="Times New Roman" panose="02020603050405020304" pitchFamily="18" charset="0"/>
                <a:cs typeface="Times New Roman" panose="02020603050405020304" pitchFamily="18" charset="0"/>
              </a:rPr>
              <a:t>et al. introduced a routing scheme that augments the on-demand routing capability of Ad Hoc On-Demand Distance </a:t>
            </a:r>
            <a:r>
              <a:rPr lang="en-US" dirty="0" smtClean="0">
                <a:latin typeface="Times New Roman" panose="02020603050405020304" pitchFamily="18" charset="0"/>
                <a:cs typeface="Times New Roman" panose="02020603050405020304" pitchFamily="18" charset="0"/>
              </a:rPr>
              <a:t>Vector with </a:t>
            </a:r>
            <a:r>
              <a:rPr lang="en-US" dirty="0">
                <a:latin typeface="Times New Roman" panose="02020603050405020304" pitchFamily="18" charset="0"/>
                <a:cs typeface="Times New Roman" panose="02020603050405020304" pitchFamily="18" charset="0"/>
              </a:rPr>
              <a:t>distributed topology discovery, reducing </a:t>
            </a:r>
            <a:r>
              <a:rPr lang="en-US" dirty="0" smtClean="0">
                <a:latin typeface="Times New Roman" panose="02020603050405020304" pitchFamily="18" charset="0"/>
                <a:cs typeface="Times New Roman" panose="02020603050405020304" pitchFamily="18" charset="0"/>
              </a:rPr>
              <a:t>communication delay </a:t>
            </a:r>
            <a:r>
              <a:rPr lang="en-US" dirty="0">
                <a:latin typeface="Times New Roman" panose="02020603050405020304" pitchFamily="18" charset="0"/>
                <a:cs typeface="Times New Roman" panose="02020603050405020304" pitchFamily="18" charset="0"/>
              </a:rPr>
              <a:t>[6]. </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Ramasubramanian presented </a:t>
            </a:r>
            <a:r>
              <a:rPr lang="en-US" dirty="0">
                <a:latin typeface="Times New Roman" panose="02020603050405020304" pitchFamily="18" charset="0"/>
                <a:cs typeface="Times New Roman" panose="02020603050405020304" pitchFamily="18" charset="0"/>
              </a:rPr>
              <a:t>a hybrid routing protocol, called Sharp Hybrid </a:t>
            </a:r>
            <a:r>
              <a:rPr lang="en-US" dirty="0" smtClean="0">
                <a:latin typeface="Times New Roman" panose="02020603050405020304" pitchFamily="18" charset="0"/>
                <a:cs typeface="Times New Roman" panose="02020603050405020304" pitchFamily="18" charset="0"/>
              </a:rPr>
              <a:t>Adaptive Routing </a:t>
            </a:r>
            <a:r>
              <a:rPr lang="en-US" dirty="0">
                <a:latin typeface="Times New Roman" panose="02020603050405020304" pitchFamily="18" charset="0"/>
                <a:cs typeface="Times New Roman" panose="02020603050405020304" pitchFamily="18" charset="0"/>
              </a:rPr>
              <a:t>Protocol (SHARP), that merges the features of proactive and </a:t>
            </a:r>
            <a:r>
              <a:rPr lang="en-US" dirty="0" smtClean="0">
                <a:latin typeface="Times New Roman" panose="02020603050405020304" pitchFamily="18" charset="0"/>
                <a:cs typeface="Times New Roman" panose="02020603050405020304" pitchFamily="18" charset="0"/>
              </a:rPr>
              <a:t>reactive routing </a:t>
            </a:r>
            <a:r>
              <a:rPr lang="en-US" dirty="0">
                <a:latin typeface="Times New Roman" panose="02020603050405020304" pitchFamily="18" charset="0"/>
                <a:cs typeface="Times New Roman" panose="02020603050405020304" pitchFamily="18" charset="0"/>
              </a:rPr>
              <a:t>by calibrating the extent of route information dissemination versus </a:t>
            </a:r>
            <a:r>
              <a:rPr lang="en-US" dirty="0" smtClean="0">
                <a:latin typeface="Times New Roman" panose="02020603050405020304" pitchFamily="18" charset="0"/>
                <a:cs typeface="Times New Roman" panose="02020603050405020304" pitchFamily="18" charset="0"/>
              </a:rPr>
              <a:t>the discoverability </a:t>
            </a:r>
            <a:r>
              <a:rPr lang="en-US" dirty="0">
                <a:latin typeface="Times New Roman" panose="02020603050405020304" pitchFamily="18" charset="0"/>
                <a:cs typeface="Times New Roman" panose="02020603050405020304" pitchFamily="18" charset="0"/>
              </a:rPr>
              <a:t>[7]. SHARP is able to dynamically adapt to the variations in network topology, traffic pattern, etc.</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t>Kim et al. proposed a self-organization routing protocol for mobile sensor networks, where the mobile devices are assigned to cluster heads representing self-organized clusters [8]. </a:t>
            </a:r>
          </a:p>
        </p:txBody>
      </p:sp>
      <p:sp>
        <p:nvSpPr>
          <p:cNvPr id="8" name="Rectangle 7">
            <a:extLst>
              <a:ext uri="{FF2B5EF4-FFF2-40B4-BE49-F238E27FC236}">
                <a16:creationId xmlns:a16="http://schemas.microsoft.com/office/drawing/2014/main" id="{5697ED32-D1FE-F645-A7BD-929A7B5C9CAB}"/>
              </a:ext>
            </a:extLst>
          </p:cNvPr>
          <p:cNvSpPr/>
          <p:nvPr/>
        </p:nvSpPr>
        <p:spPr>
          <a:xfrm>
            <a:off x="247079" y="4526874"/>
            <a:ext cx="11374114" cy="2031325"/>
          </a:xfrm>
          <a:prstGeom prst="rect">
            <a:avLst/>
          </a:prstGeom>
        </p:spPr>
        <p:txBody>
          <a:bodyPr wrap="square">
            <a:spAutoFit/>
          </a:bodyPr>
          <a:lstStyle/>
          <a:p>
            <a:pPr algn="just"/>
            <a:r>
              <a:rPr lang="en-US" sz="1400" dirty="0" smtClean="0"/>
              <a:t>[5] </a:t>
            </a:r>
            <a:r>
              <a:rPr lang="en-US" sz="1400" dirty="0">
                <a:cs typeface="Times New Roman" panose="02020603050405020304" pitchFamily="18" charset="0"/>
              </a:rPr>
              <a:t>C. Toh. A novel distributed routing protocol to support ad-hoc mobile computing. In </a:t>
            </a:r>
            <a:r>
              <a:rPr lang="en-US" sz="1400" i="1" dirty="0">
                <a:cs typeface="Times New Roman" panose="02020603050405020304" pitchFamily="18" charset="0"/>
              </a:rPr>
              <a:t>Conference Proceedings of the 1996 IEEE Fifteenth Annual </a:t>
            </a:r>
            <a:r>
              <a:rPr lang="en-US" sz="1400" i="1" dirty="0" smtClean="0">
                <a:cs typeface="Times New Roman" panose="02020603050405020304" pitchFamily="18" charset="0"/>
              </a:rPr>
              <a:t>International Phoenix </a:t>
            </a:r>
            <a:r>
              <a:rPr lang="en-US" sz="1400" i="1" dirty="0">
                <a:cs typeface="Times New Roman" panose="02020603050405020304" pitchFamily="18" charset="0"/>
              </a:rPr>
              <a:t>Conference on Computers and Communications</a:t>
            </a:r>
            <a:r>
              <a:rPr lang="en-US" sz="1400" dirty="0">
                <a:cs typeface="Times New Roman" panose="02020603050405020304" pitchFamily="18" charset="0"/>
              </a:rPr>
              <a:t>, pages 480–486, 1996.</a:t>
            </a:r>
            <a:r>
              <a:rPr lang="en-US" sz="1400" dirty="0">
                <a:cs typeface="Times New Roman" panose="02020603050405020304" pitchFamily="18" charset="0"/>
              </a:rPr>
              <a:t> </a:t>
            </a:r>
            <a:endParaRPr lang="en-US" sz="1400" dirty="0">
              <a:cs typeface="Times New Roman" panose="02020603050405020304" pitchFamily="18" charset="0"/>
            </a:endParaRPr>
          </a:p>
          <a:p>
            <a:pPr algn="just"/>
            <a:r>
              <a:rPr lang="en-US" sz="1400" dirty="0" smtClean="0"/>
              <a:t>[6]. </a:t>
            </a:r>
            <a:r>
              <a:rPr lang="en-IN" sz="1400" dirty="0"/>
              <a:t>S. </a:t>
            </a:r>
            <a:r>
              <a:rPr lang="en-IN" sz="1400" dirty="0" err="1"/>
              <a:t>Marwaha</a:t>
            </a:r>
            <a:r>
              <a:rPr lang="en-IN" sz="1400" dirty="0"/>
              <a:t>, C. </a:t>
            </a:r>
            <a:r>
              <a:rPr lang="en-IN" sz="1400" dirty="0" err="1"/>
              <a:t>Tham</a:t>
            </a:r>
            <a:r>
              <a:rPr lang="en-IN" sz="1400" dirty="0"/>
              <a:t>, and D. Srinivasan. Mobile agents based routing protocol for mobile ad hoc networks. In </a:t>
            </a:r>
            <a:r>
              <a:rPr lang="en-IN" sz="1400" i="1" dirty="0"/>
              <a:t>Global Telecommunications Conference, </a:t>
            </a:r>
            <a:r>
              <a:rPr lang="en-IN" sz="1400" i="1" dirty="0" smtClean="0"/>
              <a:t>2002. GLOBECOM’02</a:t>
            </a:r>
            <a:r>
              <a:rPr lang="en-IN" sz="1400" i="1" dirty="0"/>
              <a:t>. IEEE</a:t>
            </a:r>
            <a:r>
              <a:rPr lang="en-IN" sz="1400" dirty="0"/>
              <a:t>, volume 1, pages 163–167. IEEE, 2002.</a:t>
            </a:r>
            <a:r>
              <a:rPr lang="en-IN" sz="1400" dirty="0"/>
              <a:t> </a:t>
            </a:r>
            <a:endParaRPr lang="en-US" sz="1400" dirty="0"/>
          </a:p>
          <a:p>
            <a:pPr algn="just"/>
            <a:r>
              <a:rPr lang="en-US" sz="1400" dirty="0" smtClean="0"/>
              <a:t>[7] </a:t>
            </a:r>
            <a:r>
              <a:rPr lang="en-IN" sz="1400" dirty="0"/>
              <a:t>V. </a:t>
            </a:r>
            <a:r>
              <a:rPr lang="en-IN" sz="1400" dirty="0" err="1"/>
              <a:t>Ramasubramanian</a:t>
            </a:r>
            <a:r>
              <a:rPr lang="en-IN" sz="1400" dirty="0"/>
              <a:t>, Z. Haas, and E. </a:t>
            </a:r>
            <a:r>
              <a:rPr lang="en-IN" sz="1400" dirty="0" err="1"/>
              <a:t>Sirer</a:t>
            </a:r>
            <a:r>
              <a:rPr lang="en-IN" sz="1400" dirty="0"/>
              <a:t>. Sharp: A hybrid adaptive </a:t>
            </a:r>
            <a:r>
              <a:rPr lang="en-IN" sz="1400" dirty="0" smtClean="0"/>
              <a:t>routing protocol </a:t>
            </a:r>
            <a:r>
              <a:rPr lang="en-IN" sz="1400" dirty="0"/>
              <a:t>for mobile ad hoc networks. In </a:t>
            </a:r>
            <a:r>
              <a:rPr lang="en-IN" sz="1400" i="1" dirty="0"/>
              <a:t>Proceedings of the 4th ACM </a:t>
            </a:r>
            <a:r>
              <a:rPr lang="en-IN" sz="1400" i="1" dirty="0" smtClean="0"/>
              <a:t>international symposium </a:t>
            </a:r>
            <a:r>
              <a:rPr lang="en-IN" sz="1400" i="1" dirty="0"/>
              <a:t>on Mobile ad hoc networking &amp; computing</a:t>
            </a:r>
            <a:r>
              <a:rPr lang="en-IN" sz="1400" dirty="0"/>
              <a:t>, pages 303–314, 2003.</a:t>
            </a:r>
            <a:r>
              <a:rPr lang="en-IN" sz="1400" dirty="0"/>
              <a:t> </a:t>
            </a:r>
            <a:endParaRPr lang="en-IN" sz="1400" dirty="0" smtClean="0"/>
          </a:p>
          <a:p>
            <a:pPr algn="just"/>
            <a:r>
              <a:rPr lang="en-US" sz="1400" dirty="0" smtClean="0"/>
              <a:t>[8] </a:t>
            </a:r>
            <a:r>
              <a:rPr lang="en-IN" sz="1400" dirty="0"/>
              <a:t>D. Kim and Y. Chung. Self-organization routing protocol supporting mobile </a:t>
            </a:r>
            <a:r>
              <a:rPr lang="en-IN" sz="1400" dirty="0" smtClean="0"/>
              <a:t>nodes for </a:t>
            </a:r>
            <a:r>
              <a:rPr lang="en-IN" sz="1400" dirty="0"/>
              <a:t>wireless sensor network. In </a:t>
            </a:r>
            <a:r>
              <a:rPr lang="en-IN" sz="1400" i="1" dirty="0"/>
              <a:t>First International Multi-Symposiums on </a:t>
            </a:r>
            <a:r>
              <a:rPr lang="en-IN" sz="1400" i="1" dirty="0" smtClean="0"/>
              <a:t>Computer and </a:t>
            </a:r>
            <a:r>
              <a:rPr lang="en-IN" sz="1400" i="1" dirty="0"/>
              <a:t>Computational Sciences (IMSCCS’06)</a:t>
            </a:r>
            <a:r>
              <a:rPr lang="en-IN" sz="1400" dirty="0"/>
              <a:t>, volume 2, pages 622–626. IEEE, 2006.</a:t>
            </a:r>
            <a:r>
              <a:rPr lang="en-IN" sz="1400" dirty="0"/>
              <a:t> </a:t>
            </a:r>
            <a:endParaRPr lang="en-US" sz="1400" dirty="0"/>
          </a:p>
          <a:p>
            <a:pPr algn="just"/>
            <a:endParaRPr lang="en-US" sz="1400" dirty="0"/>
          </a:p>
        </p:txBody>
      </p:sp>
      <p:pic>
        <p:nvPicPr>
          <p:cNvPr id="3" name="Audio 2">
            <a:hlinkClick r:id="" action="ppaction://media"/>
            <a:extLst>
              <a:ext uri="{FF2B5EF4-FFF2-40B4-BE49-F238E27FC236}">
                <a16:creationId xmlns:a16="http://schemas.microsoft.com/office/drawing/2014/main" id="{11D60A72-B47D-3040-BA25-442E8EAF03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38855574"/>
      </p:ext>
    </p:extLst>
  </p:cSld>
  <p:clrMapOvr>
    <a:masterClrMapping/>
  </p:clrMapOvr>
  <mc:AlternateContent xmlns:mc="http://schemas.openxmlformats.org/markup-compatibility/2006" xmlns:p14="http://schemas.microsoft.com/office/powerpoint/2010/main">
    <mc:Choice Requires="p14">
      <p:transition spd="slow" p14:dur="2000" advTm="45470"/>
    </mc:Choice>
    <mc:Fallback xmlns="">
      <p:transition spd="slow" advTm="45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83004D-15C0-B746-BCDF-BFC3CA11D0A9}"/>
              </a:ext>
            </a:extLst>
          </p:cNvPr>
          <p:cNvSpPr txBox="1"/>
          <p:nvPr/>
        </p:nvSpPr>
        <p:spPr>
          <a:xfrm>
            <a:off x="247079" y="1572219"/>
            <a:ext cx="10887075" cy="1015663"/>
          </a:xfrm>
          <a:prstGeom prst="rect">
            <a:avLst/>
          </a:prstGeom>
          <a:noFill/>
        </p:spPr>
        <p:txBody>
          <a:bodyPr wrap="square" rtlCol="0">
            <a:spAutoFit/>
          </a:bodyPr>
          <a:lstStyle/>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p:txBody>
      </p:sp>
      <p:sp>
        <p:nvSpPr>
          <p:cNvPr id="7" name="Rectangle 6">
            <a:extLst>
              <a:ext uri="{FF2B5EF4-FFF2-40B4-BE49-F238E27FC236}">
                <a16:creationId xmlns:a16="http://schemas.microsoft.com/office/drawing/2014/main" id="{16B4AD40-71B3-814F-A0AE-645E1E7E3CBF}"/>
              </a:ext>
            </a:extLst>
          </p:cNvPr>
          <p:cNvSpPr/>
          <p:nvPr/>
        </p:nvSpPr>
        <p:spPr>
          <a:xfrm>
            <a:off x="219426" y="158759"/>
            <a:ext cx="11007374" cy="4247317"/>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Related </a:t>
            </a:r>
            <a:r>
              <a:rPr lang="en-US" b="1" dirty="0" smtClean="0">
                <a:latin typeface="Times New Roman" panose="02020603050405020304" pitchFamily="18" charset="0"/>
                <a:cs typeface="Times New Roman" panose="02020603050405020304" pitchFamily="18" charset="0"/>
              </a:rPr>
              <a:t>works</a:t>
            </a:r>
          </a:p>
          <a:p>
            <a:pPr algn="just"/>
            <a:endParaRPr lang="en-US"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t>Huang </a:t>
            </a:r>
            <a:r>
              <a:rPr lang="en-US" dirty="0"/>
              <a:t>et al. proposed a distributed routing protocol where nodes cooperatively achieve robustness against</a:t>
            </a:r>
            <a:br>
              <a:rPr lang="en-US" dirty="0"/>
            </a:br>
            <a:r>
              <a:rPr lang="en-US" dirty="0"/>
              <a:t>path breakdown due to mobility, failure, channel impairments, etc. [9].</a:t>
            </a:r>
            <a:r>
              <a:rPr lang="en-US" dirty="0"/>
              <a:t> </a:t>
            </a:r>
            <a:endParaRPr lang="en-US" dirty="0" smtClean="0"/>
          </a:p>
          <a:p>
            <a:pPr marL="285750" indent="-285750" algn="just">
              <a:buFont typeface="Arial" panose="020B0604020202020204" pitchFamily="34" charset="0"/>
              <a:buChar char="•"/>
            </a:pPr>
            <a:r>
              <a:rPr lang="en-US" dirty="0"/>
              <a:t>Communication in a disaster response scenario is further challenged by erratic human mobility. To address them, Uddin et al. employ the notion of </a:t>
            </a:r>
            <a:r>
              <a:rPr lang="en-US" dirty="0" smtClean="0"/>
              <a:t>inter contact </a:t>
            </a:r>
            <a:r>
              <a:rPr lang="en-US" dirty="0"/>
              <a:t>routing that pinpoints reliable routes from route delays and </a:t>
            </a:r>
            <a:r>
              <a:rPr lang="en-US" dirty="0" smtClean="0"/>
              <a:t>delivery probabilities</a:t>
            </a:r>
            <a:r>
              <a:rPr lang="en-US" dirty="0"/>
              <a:t>, thereby controlling data replication [10].</a:t>
            </a:r>
            <a:r>
              <a:rPr lang="en-US" dirty="0"/>
              <a:t> </a:t>
            </a:r>
            <a:endParaRPr lang="en-US" dirty="0" smtClean="0"/>
          </a:p>
          <a:p>
            <a:pPr marL="285750" indent="-285750" algn="just">
              <a:buFont typeface="Arial" panose="020B0604020202020204" pitchFamily="34" charset="0"/>
              <a:buChar char="•"/>
            </a:pPr>
            <a:r>
              <a:rPr lang="en-US" dirty="0"/>
              <a:t>Macone et al. </a:t>
            </a:r>
            <a:r>
              <a:rPr lang="en-US" dirty="0" smtClean="0"/>
              <a:t>introduced a </a:t>
            </a:r>
            <a:r>
              <a:rPr lang="en-US" dirty="0"/>
              <a:t>reinforcement learning-based routing protocol, which maximizes the </a:t>
            </a:r>
            <a:r>
              <a:rPr lang="en-US" dirty="0" smtClean="0"/>
              <a:t>minimum node </a:t>
            </a:r>
            <a:r>
              <a:rPr lang="en-US" dirty="0"/>
              <a:t>lifetime and adapt to changing topologies [11].</a:t>
            </a:r>
            <a:r>
              <a:rPr lang="en-US" dirty="0"/>
              <a:t> </a:t>
            </a:r>
            <a:endParaRPr lang="en-US" dirty="0" smtClean="0"/>
          </a:p>
          <a:p>
            <a:pPr marL="285750" indent="-285750" algn="just">
              <a:buFont typeface="Arial" panose="020B0604020202020204" pitchFamily="34" charset="0"/>
              <a:buChar char="•"/>
            </a:pPr>
            <a:r>
              <a:rPr lang="en-US" dirty="0"/>
              <a:t>Wang et al. presented </a:t>
            </a:r>
            <a:r>
              <a:rPr lang="en-US" dirty="0" smtClean="0"/>
              <a:t>a signal-based </a:t>
            </a:r>
            <a:r>
              <a:rPr lang="en-US" dirty="0"/>
              <a:t>routing to improve network reliability, which favors known </a:t>
            </a:r>
            <a:r>
              <a:rPr lang="en-US" dirty="0" smtClean="0"/>
              <a:t>routes early </a:t>
            </a:r>
            <a:r>
              <a:rPr lang="en-US" dirty="0"/>
              <a:t>on but gradually utilizes the paths with strongest signals for data forwarding [12].</a:t>
            </a:r>
            <a:r>
              <a:rPr lang="en-US" dirty="0"/>
              <a:t> </a:t>
            </a:r>
            <a:endParaRPr lang="en-US" dirty="0" smtClean="0"/>
          </a:p>
          <a:p>
            <a:pPr marL="285750" indent="-285750" algn="just">
              <a:buFont typeface="Arial" panose="020B0604020202020204" pitchFamily="34" charset="0"/>
              <a:buChar char="•"/>
            </a:pPr>
            <a:r>
              <a:rPr lang="en-US" dirty="0"/>
              <a:t>Shah et. al. conceived a cluster-based routing strategy that </a:t>
            </a:r>
            <a:r>
              <a:rPr lang="en-US" dirty="0" smtClean="0"/>
              <a:t>maximizes network </a:t>
            </a:r>
            <a:r>
              <a:rPr lang="en-US" dirty="0"/>
              <a:t>lifetime by channeling the traffic via the mobile devices possessed </a:t>
            </a:r>
            <a:r>
              <a:rPr lang="en-US" dirty="0" smtClean="0"/>
              <a:t>by the </a:t>
            </a:r>
            <a:r>
              <a:rPr lang="en-US" dirty="0"/>
              <a:t>groups of survivors gathered in shelter points [13].</a:t>
            </a:r>
            <a:r>
              <a:rPr lang="en-US" dirty="0"/>
              <a:t> </a:t>
            </a:r>
            <a:endParaRPr lang="en-US"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t>Abhishek et al. </a:t>
            </a:r>
            <a:r>
              <a:rPr lang="en-US" dirty="0" smtClean="0"/>
              <a:t>present an </a:t>
            </a:r>
            <a:r>
              <a:rPr lang="en-US" dirty="0"/>
              <a:t>adaptive and energy-efficient routing approach that determines routes </a:t>
            </a:r>
            <a:r>
              <a:rPr lang="en-US" dirty="0" smtClean="0"/>
              <a:t>based on </a:t>
            </a:r>
            <a:r>
              <a:rPr lang="en-US" dirty="0"/>
              <a:t>factors such as, environment, residual energy, signal strength, etc. [14].</a:t>
            </a:r>
            <a:r>
              <a:rPr lang="en-US" dirty="0"/>
              <a:t> </a:t>
            </a:r>
            <a:endParaRPr lang="en-US" b="1" dirty="0" smtClean="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5697ED32-D1FE-F645-A7BD-929A7B5C9CAB}"/>
              </a:ext>
            </a:extLst>
          </p:cNvPr>
          <p:cNvSpPr/>
          <p:nvPr/>
        </p:nvSpPr>
        <p:spPr>
          <a:xfrm>
            <a:off x="0" y="4475537"/>
            <a:ext cx="12039600" cy="2246769"/>
          </a:xfrm>
          <a:prstGeom prst="rect">
            <a:avLst/>
          </a:prstGeom>
        </p:spPr>
        <p:txBody>
          <a:bodyPr wrap="square">
            <a:spAutoFit/>
          </a:bodyPr>
          <a:lstStyle/>
          <a:p>
            <a:pPr algn="just"/>
            <a:r>
              <a:rPr lang="en-US" sz="1400" dirty="0" smtClean="0"/>
              <a:t>[9] </a:t>
            </a:r>
            <a:r>
              <a:rPr lang="en-US" sz="1400" dirty="0"/>
              <a:t>X. Huang et al. Robust cooperative routing protocol in mobile wireless </a:t>
            </a:r>
            <a:r>
              <a:rPr lang="en-US" sz="1400" dirty="0" smtClean="0"/>
              <a:t>sensor networks</a:t>
            </a:r>
            <a:r>
              <a:rPr lang="en-US" sz="1400" dirty="0"/>
              <a:t>. </a:t>
            </a:r>
            <a:r>
              <a:rPr lang="en-US" sz="1400" i="1" dirty="0"/>
              <a:t>IEEE transactions on wireless communications</a:t>
            </a:r>
            <a:r>
              <a:rPr lang="en-US" sz="1400" dirty="0"/>
              <a:t>, 7(12):</a:t>
            </a:r>
            <a:r>
              <a:rPr lang="en-US" sz="1400" dirty="0" smtClean="0"/>
              <a:t>5278–5285, 2008</a:t>
            </a:r>
            <a:r>
              <a:rPr lang="en-US" sz="1400" dirty="0"/>
              <a:t>.</a:t>
            </a:r>
            <a:r>
              <a:rPr lang="en-US" sz="1400" dirty="0"/>
              <a:t> </a:t>
            </a:r>
            <a:endParaRPr lang="en-US" sz="1400" dirty="0" smtClean="0"/>
          </a:p>
          <a:p>
            <a:pPr algn="just"/>
            <a:r>
              <a:rPr lang="en-US" sz="1400" dirty="0" smtClean="0"/>
              <a:t>[10] </a:t>
            </a:r>
            <a:r>
              <a:rPr lang="en-IN" sz="1400" dirty="0"/>
              <a:t>M. Uddin, H. Ahmadi, T. </a:t>
            </a:r>
            <a:r>
              <a:rPr lang="en-IN" sz="1400" dirty="0" err="1"/>
              <a:t>Abdelzaher</a:t>
            </a:r>
            <a:r>
              <a:rPr lang="en-IN" sz="1400" dirty="0"/>
              <a:t>, and R. </a:t>
            </a:r>
            <a:r>
              <a:rPr lang="en-IN" sz="1400" dirty="0" err="1"/>
              <a:t>Kravets</a:t>
            </a:r>
            <a:r>
              <a:rPr lang="en-IN" sz="1400" dirty="0"/>
              <a:t>. A low-energy, </a:t>
            </a:r>
            <a:r>
              <a:rPr lang="en-IN" sz="1400" dirty="0" smtClean="0"/>
              <a:t>multi-copy inter-contact </a:t>
            </a:r>
            <a:r>
              <a:rPr lang="en-IN" sz="1400" dirty="0"/>
              <a:t>routing protocol for disaster response networks. In </a:t>
            </a:r>
            <a:r>
              <a:rPr lang="en-IN" sz="1400" i="1" dirty="0"/>
              <a:t>2009 6th </a:t>
            </a:r>
            <a:r>
              <a:rPr lang="en-IN" sz="1400" i="1" dirty="0" smtClean="0"/>
              <a:t>Annual IEEE </a:t>
            </a:r>
            <a:r>
              <a:rPr lang="en-IN" sz="1400" i="1" dirty="0"/>
              <a:t>Communications Society Conference on Sensor, Mesh and Ad Hoc Communications and Networks</a:t>
            </a:r>
            <a:r>
              <a:rPr lang="en-IN" sz="1400" dirty="0"/>
              <a:t>, pages 1–9. IEEE, 2009.</a:t>
            </a:r>
            <a:r>
              <a:rPr lang="en-IN" sz="1400" dirty="0"/>
              <a:t> </a:t>
            </a:r>
            <a:endParaRPr lang="en-US" sz="1400" dirty="0"/>
          </a:p>
          <a:p>
            <a:pPr algn="just"/>
            <a:r>
              <a:rPr lang="en-US" sz="1400" dirty="0" smtClean="0"/>
              <a:t>[11] </a:t>
            </a:r>
            <a:r>
              <a:rPr lang="en-IN" sz="1400" dirty="0"/>
              <a:t>D. </a:t>
            </a:r>
            <a:r>
              <a:rPr lang="en-IN" sz="1400" dirty="0" err="1"/>
              <a:t>Macone</a:t>
            </a:r>
            <a:r>
              <a:rPr lang="en-IN" sz="1400" dirty="0"/>
              <a:t> et al. </a:t>
            </a:r>
            <a:r>
              <a:rPr lang="en-IN" sz="1400" dirty="0" err="1"/>
              <a:t>Mq</a:t>
            </a:r>
            <a:r>
              <a:rPr lang="en-IN" sz="1400" dirty="0"/>
              <a:t>-routing: Mobility-, </a:t>
            </a:r>
            <a:r>
              <a:rPr lang="en-IN" sz="1400" dirty="0" err="1" smtClean="0"/>
              <a:t>gps</a:t>
            </a:r>
            <a:r>
              <a:rPr lang="en-IN" sz="1400" dirty="0" smtClean="0"/>
              <a:t> -</a:t>
            </a:r>
            <a:r>
              <a:rPr lang="en-IN" sz="1400" dirty="0"/>
              <a:t>and energy-aware routing protocol </a:t>
            </a:r>
            <a:r>
              <a:rPr lang="en-IN" sz="1400" dirty="0" smtClean="0"/>
              <a:t>in </a:t>
            </a:r>
            <a:r>
              <a:rPr lang="en-IN" sz="1400" dirty="0" err="1" smtClean="0"/>
              <a:t>manets</a:t>
            </a:r>
            <a:r>
              <a:rPr lang="en-IN" sz="1400" dirty="0" smtClean="0"/>
              <a:t> </a:t>
            </a:r>
            <a:r>
              <a:rPr lang="en-IN" sz="1400" dirty="0"/>
              <a:t>for disaster relief scenarios. </a:t>
            </a:r>
            <a:r>
              <a:rPr lang="en-IN" sz="1400" i="1" dirty="0"/>
              <a:t>Ad Hoc Networks</a:t>
            </a:r>
            <a:r>
              <a:rPr lang="en-IN" sz="1400" dirty="0"/>
              <a:t>, 11(3):861–878, 2013.</a:t>
            </a:r>
            <a:r>
              <a:rPr lang="en-IN" sz="1400" dirty="0"/>
              <a:t> </a:t>
            </a:r>
            <a:endParaRPr lang="en-US" sz="1400" dirty="0"/>
          </a:p>
          <a:p>
            <a:pPr algn="just"/>
            <a:r>
              <a:rPr lang="en-US" sz="1400" dirty="0" smtClean="0"/>
              <a:t>[12] </a:t>
            </a:r>
            <a:r>
              <a:rPr lang="en-IN" sz="1400" dirty="0" smtClean="0"/>
              <a:t>S</a:t>
            </a:r>
            <a:r>
              <a:rPr lang="en-IN" sz="1400" dirty="0"/>
              <a:t>. Wang et al. Signal strength-based routing protocol for mobile ad hoc </a:t>
            </a:r>
            <a:r>
              <a:rPr lang="en-IN" sz="1400" dirty="0" smtClean="0"/>
              <a:t>networks. In </a:t>
            </a:r>
            <a:r>
              <a:rPr lang="en-IN" sz="1400" i="1" dirty="0"/>
              <a:t>19th International Conference on Advanced Information Networking and Applications (AINA’05) Volume 1 (AINA papers)</a:t>
            </a:r>
            <a:r>
              <a:rPr lang="en-IN" sz="1400" dirty="0"/>
              <a:t>, volume 2, pages 17–20. IEEE, 2005.</a:t>
            </a:r>
            <a:r>
              <a:rPr lang="en-IN" sz="1400" dirty="0"/>
              <a:t> </a:t>
            </a:r>
            <a:endParaRPr lang="en-IN" sz="1400" dirty="0" smtClean="0"/>
          </a:p>
          <a:p>
            <a:pPr algn="just"/>
            <a:r>
              <a:rPr lang="en-US" sz="1400" dirty="0" smtClean="0"/>
              <a:t>[13] </a:t>
            </a:r>
            <a:r>
              <a:rPr lang="en-IN" sz="1400" dirty="0"/>
              <a:t>V. Shah, S. Roy, S. </a:t>
            </a:r>
            <a:r>
              <a:rPr lang="en-IN" sz="1400" dirty="0" err="1"/>
              <a:t>Silvestri</a:t>
            </a:r>
            <a:r>
              <a:rPr lang="en-IN" sz="1400" dirty="0"/>
              <a:t>, and S. Das. </a:t>
            </a:r>
            <a:r>
              <a:rPr lang="en-IN" sz="1400" dirty="0" err="1"/>
              <a:t>Ctr</a:t>
            </a:r>
            <a:r>
              <a:rPr lang="en-IN" sz="1400" dirty="0"/>
              <a:t>: Cluster based topological routing for disaster response networks. In </a:t>
            </a:r>
            <a:r>
              <a:rPr lang="en-IN" sz="1400" i="1" dirty="0"/>
              <a:t>2017 IEEE International Conference on</a:t>
            </a:r>
            <a:br>
              <a:rPr lang="en-IN" sz="1400" i="1" dirty="0"/>
            </a:br>
            <a:r>
              <a:rPr lang="en-IN" sz="1400" i="1" dirty="0"/>
              <a:t>Communications (ICC)</a:t>
            </a:r>
            <a:r>
              <a:rPr lang="en-IN" sz="1400" dirty="0"/>
              <a:t>, pages 1–6. IEEE, 2017.</a:t>
            </a:r>
            <a:r>
              <a:rPr lang="en-IN" sz="1400" dirty="0"/>
              <a:t> </a:t>
            </a:r>
            <a:endParaRPr lang="en-IN" sz="1400" dirty="0" smtClean="0"/>
          </a:p>
          <a:p>
            <a:pPr algn="just"/>
            <a:r>
              <a:rPr lang="en-US" sz="1400" dirty="0" smtClean="0"/>
              <a:t>[14] </a:t>
            </a:r>
            <a:r>
              <a:rPr lang="en-IN" sz="1400" dirty="0"/>
              <a:t>T. </a:t>
            </a:r>
            <a:r>
              <a:rPr lang="en-IN" sz="1400" dirty="0" err="1"/>
              <a:t>Abishek</a:t>
            </a:r>
            <a:r>
              <a:rPr lang="en-IN" sz="1400" dirty="0"/>
              <a:t> et al. Aer: Adaptive energy efficient routing protocol for network </a:t>
            </a:r>
            <a:r>
              <a:rPr lang="en-IN" sz="1400" dirty="0" smtClean="0"/>
              <a:t>of flying </a:t>
            </a:r>
            <a:r>
              <a:rPr lang="en-IN" sz="1400" dirty="0"/>
              <a:t>robots monitoring over disaster hit area. In </a:t>
            </a:r>
            <a:r>
              <a:rPr lang="en-IN" sz="1400" i="1" dirty="0"/>
              <a:t>2012 21st Annual Wireless </a:t>
            </a:r>
            <a:r>
              <a:rPr lang="en-IN" sz="1400" i="1" dirty="0" smtClean="0"/>
              <a:t>and Optical </a:t>
            </a:r>
            <a:r>
              <a:rPr lang="en-IN" sz="1400" i="1" dirty="0"/>
              <a:t>Communications Conference (WOCC)</a:t>
            </a:r>
            <a:r>
              <a:rPr lang="en-IN" sz="1400" dirty="0"/>
              <a:t>, pages 166–169. IEEE, 2012.</a:t>
            </a:r>
            <a:r>
              <a:rPr lang="en-IN" sz="1400" dirty="0"/>
              <a:t> </a:t>
            </a:r>
            <a:endParaRPr lang="en-US" sz="1400" dirty="0"/>
          </a:p>
        </p:txBody>
      </p:sp>
      <p:pic>
        <p:nvPicPr>
          <p:cNvPr id="3" name="Audio 2">
            <a:hlinkClick r:id="" action="ppaction://media"/>
            <a:extLst>
              <a:ext uri="{FF2B5EF4-FFF2-40B4-BE49-F238E27FC236}">
                <a16:creationId xmlns:a16="http://schemas.microsoft.com/office/drawing/2014/main" id="{11D60A72-B47D-3040-BA25-442E8EAF03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7595553"/>
      </p:ext>
    </p:extLst>
  </p:cSld>
  <p:clrMapOvr>
    <a:masterClrMapping/>
  </p:clrMapOvr>
  <mc:AlternateContent xmlns:mc="http://schemas.openxmlformats.org/markup-compatibility/2006" xmlns:p14="http://schemas.microsoft.com/office/powerpoint/2010/main">
    <mc:Choice Requires="p14">
      <p:transition spd="slow" p14:dur="2000" advTm="45470"/>
    </mc:Choice>
    <mc:Fallback xmlns="">
      <p:transition spd="slow" advTm="45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D7B3A5B9-B051-C744-A163-890C598AFF5D}"/>
              </a:ext>
            </a:extLst>
          </p:cNvPr>
          <p:cNvSpPr/>
          <p:nvPr/>
        </p:nvSpPr>
        <p:spPr>
          <a:xfrm>
            <a:off x="4731488" y="3105834"/>
            <a:ext cx="2743200" cy="646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C83004D-15C0-B746-BCDF-BFC3CA11D0A9}"/>
              </a:ext>
            </a:extLst>
          </p:cNvPr>
          <p:cNvSpPr txBox="1"/>
          <p:nvPr/>
        </p:nvSpPr>
        <p:spPr>
          <a:xfrm>
            <a:off x="247079" y="1572219"/>
            <a:ext cx="10887075" cy="1015663"/>
          </a:xfrm>
          <a:prstGeom prst="rect">
            <a:avLst/>
          </a:prstGeom>
          <a:noFill/>
        </p:spPr>
        <p:txBody>
          <a:bodyPr wrap="square" rtlCol="0">
            <a:spAutoFit/>
          </a:bodyPr>
          <a:lstStyle/>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p:txBody>
      </p:sp>
      <p:sp>
        <p:nvSpPr>
          <p:cNvPr id="8" name="Rectangle 7">
            <a:extLst>
              <a:ext uri="{FF2B5EF4-FFF2-40B4-BE49-F238E27FC236}">
                <a16:creationId xmlns:a16="http://schemas.microsoft.com/office/drawing/2014/main" id="{EC55F6FB-9878-C140-8837-C6500FD8ABFE}"/>
              </a:ext>
            </a:extLst>
          </p:cNvPr>
          <p:cNvSpPr/>
          <p:nvPr/>
        </p:nvSpPr>
        <p:spPr>
          <a:xfrm>
            <a:off x="4021814" y="3113407"/>
            <a:ext cx="4143375" cy="646331"/>
          </a:xfrm>
          <a:prstGeom prst="rect">
            <a:avLst/>
          </a:prstGeom>
        </p:spPr>
        <p:txBody>
          <a:bodyPr wrap="square">
            <a:spAutoFit/>
          </a:bodyPr>
          <a:lstStyle/>
          <a:p>
            <a:pPr algn="ctr"/>
            <a:r>
              <a:rPr lang="en-US" sz="3600" dirty="0"/>
              <a:t>Contribution</a:t>
            </a:r>
          </a:p>
        </p:txBody>
      </p:sp>
      <p:pic>
        <p:nvPicPr>
          <p:cNvPr id="2" name="Audio 1">
            <a:hlinkClick r:id="" action="ppaction://media"/>
            <a:extLst>
              <a:ext uri="{FF2B5EF4-FFF2-40B4-BE49-F238E27FC236}">
                <a16:creationId xmlns:a16="http://schemas.microsoft.com/office/drawing/2014/main" id="{970E62D9-6819-6446-B476-6217916916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46184749"/>
      </p:ext>
    </p:extLst>
  </p:cSld>
  <p:clrMapOvr>
    <a:masterClrMapping/>
  </p:clrMapOvr>
  <mc:AlternateContent xmlns:mc="http://schemas.openxmlformats.org/markup-compatibility/2006" xmlns:p14="http://schemas.microsoft.com/office/powerpoint/2010/main">
    <mc:Choice Requires="p14">
      <p:transition spd="slow" p14:dur="2000" advTm="6390"/>
    </mc:Choice>
    <mc:Fallback xmlns="">
      <p:transition spd="slow" advTm="6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83004D-15C0-B746-BCDF-BFC3CA11D0A9}"/>
              </a:ext>
            </a:extLst>
          </p:cNvPr>
          <p:cNvSpPr txBox="1"/>
          <p:nvPr/>
        </p:nvSpPr>
        <p:spPr>
          <a:xfrm>
            <a:off x="247079" y="1572219"/>
            <a:ext cx="10887075" cy="1015663"/>
          </a:xfrm>
          <a:prstGeom prst="rect">
            <a:avLst/>
          </a:prstGeom>
          <a:noFill/>
        </p:spPr>
        <p:txBody>
          <a:bodyPr wrap="square" rtlCol="0">
            <a:spAutoFit/>
          </a:bodyPr>
          <a:lstStyle/>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a:p>
            <a:pPr marL="285750" indent="-285750" algn="just">
              <a:buFont typeface="Arial" panose="020B0604020202020204" pitchFamily="34" charset="0"/>
              <a:buChar char="•"/>
            </a:pPr>
            <a:endParaRPr lang="en-US" sz="2000" dirty="0">
              <a:latin typeface="Garamond" panose="02020404030301010803" pitchFamily="18" charset="0"/>
              <a:cs typeface="Adobe Hebrew" pitchFamily="18" charset="-79"/>
            </a:endParaRPr>
          </a:p>
        </p:txBody>
      </p:sp>
      <p:sp>
        <p:nvSpPr>
          <p:cNvPr id="2" name="Rectangle 1">
            <a:extLst>
              <a:ext uri="{FF2B5EF4-FFF2-40B4-BE49-F238E27FC236}">
                <a16:creationId xmlns:a16="http://schemas.microsoft.com/office/drawing/2014/main" id="{F765DF79-4313-3B4B-8BDB-411BDCE25221}"/>
              </a:ext>
            </a:extLst>
          </p:cNvPr>
          <p:cNvSpPr/>
          <p:nvPr/>
        </p:nvSpPr>
        <p:spPr>
          <a:xfrm>
            <a:off x="247079" y="1166843"/>
            <a:ext cx="11608223" cy="3416320"/>
          </a:xfrm>
          <a:prstGeom prst="rect">
            <a:avLst/>
          </a:prstGeom>
        </p:spPr>
        <p:txBody>
          <a:bodyPr wrap="square" lIns="91440" tIns="45720" rIns="91440" bIns="45720" anchor="t">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this paper we study how the knowledge of the mobility pattern of the nodes can help to improve the QOS of WSN.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a:cs typeface="Times New Roman"/>
              </a:rPr>
              <a:t>We generate mobility traces using 2D waypoints in Rome , Italy and use the Routing protocol for Low power and Lassy   Network </a:t>
            </a:r>
            <a:r>
              <a:rPr lang="en-US" dirty="0" smtClean="0">
                <a:latin typeface="Times New Roman"/>
                <a:cs typeface="Times New Roman"/>
              </a:rPr>
              <a:t>(RPL) </a:t>
            </a:r>
            <a:r>
              <a:rPr lang="en-US" dirty="0">
                <a:latin typeface="Times New Roman"/>
                <a:cs typeface="Times New Roman"/>
              </a:rPr>
              <a:t>as a baseline.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Supervised Machine Learning approaches like SVM can accurately predict the mobility pattern of human mobility.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a:cs typeface="Times New Roman"/>
              </a:rPr>
              <a:t>With help of periodicity we can present a spatiotemporal view of dynamically evolving mobile WSN which can tackle the uncertainties imposed due to changing network topology.</a:t>
            </a:r>
          </a:p>
          <a:p>
            <a:pPr marL="285750" indent="-285750" algn="just">
              <a:buFont typeface="Arial" panose="020B0604020202020204" pitchFamily="34" charset="0"/>
              <a:buChar char="•"/>
            </a:pPr>
            <a:endParaRPr lang="en-US" dirty="0">
              <a:latin typeface="Times New Roman"/>
              <a:cs typeface="Times New Roman"/>
            </a:endParaRPr>
          </a:p>
          <a:p>
            <a:pPr marL="285750" indent="-285750" algn="just">
              <a:buFont typeface="Arial" panose="020B0604020202020204" pitchFamily="34" charset="0"/>
              <a:buChar char="•"/>
            </a:pPr>
            <a:r>
              <a:rPr lang="en-US" dirty="0">
                <a:latin typeface="Times New Roman"/>
                <a:cs typeface="Times New Roman"/>
              </a:rPr>
              <a:t>The periodicity based routing exhibits an improvement over RPL in </a:t>
            </a:r>
            <a:r>
              <a:rPr lang="en-US" dirty="0" smtClean="0">
                <a:latin typeface="Times New Roman"/>
                <a:cs typeface="Times New Roman"/>
              </a:rPr>
              <a:t>QoS </a:t>
            </a:r>
            <a:r>
              <a:rPr lang="en-US" dirty="0">
                <a:latin typeface="Times New Roman"/>
                <a:cs typeface="Times New Roman"/>
              </a:rPr>
              <a:t>, measured in terms of PDR and communication latency.</a:t>
            </a:r>
          </a:p>
        </p:txBody>
      </p:sp>
      <p:pic>
        <p:nvPicPr>
          <p:cNvPr id="3" name="Audio 2">
            <a:hlinkClick r:id="" action="ppaction://media"/>
            <a:extLst>
              <a:ext uri="{FF2B5EF4-FFF2-40B4-BE49-F238E27FC236}">
                <a16:creationId xmlns:a16="http://schemas.microsoft.com/office/drawing/2014/main" id="{95F3AEC6-5334-D743-952F-356E81F53D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40621957"/>
      </p:ext>
    </p:extLst>
  </p:cSld>
  <p:clrMapOvr>
    <a:masterClrMapping/>
  </p:clrMapOvr>
  <mc:AlternateContent xmlns:mc="http://schemas.openxmlformats.org/markup-compatibility/2006" xmlns:p14="http://schemas.microsoft.com/office/powerpoint/2010/main">
    <mc:Choice Requires="p14">
      <p:transition spd="slow" p14:dur="2000" advTm="69878"/>
    </mc:Choice>
    <mc:Fallback xmlns="">
      <p:transition spd="slow" advTm="69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3235</TotalTime>
  <Words>2336</Words>
  <Application>Microsoft Office PowerPoint</Application>
  <PresentationFormat>Widescreen</PresentationFormat>
  <Paragraphs>246</Paragraphs>
  <Slides>27</Slides>
  <Notes>1</Notes>
  <HiddenSlides>0</HiddenSlides>
  <MMClips>27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Adobe Hebrew</vt:lpstr>
      <vt:lpstr>Arial</vt:lpstr>
      <vt:lpstr>Calibri</vt:lpstr>
      <vt:lpstr>Calibri Light</vt:lpstr>
      <vt:lpstr>Courier New</vt:lpstr>
      <vt:lpstr>Garamond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SATYAKI ROY</dc:creator>
  <cp:lastModifiedBy>Bilas Chandra</cp:lastModifiedBy>
  <cp:revision>281</cp:revision>
  <dcterms:created xsi:type="dcterms:W3CDTF">2020-10-30T12:32:40Z</dcterms:created>
  <dcterms:modified xsi:type="dcterms:W3CDTF">2022-03-31T18:12:38Z</dcterms:modified>
</cp:coreProperties>
</file>